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41" r:id="rId2"/>
    <p:sldId id="339" r:id="rId3"/>
    <p:sldId id="357" r:id="rId4"/>
    <p:sldId id="344" r:id="rId5"/>
    <p:sldId id="331" r:id="rId6"/>
  </p:sldIdLst>
  <p:sldSz cx="9001125" cy="6300788"/>
  <p:notesSz cx="6797675" cy="9928225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3200" b="1" i="1" kern="1200">
        <a:solidFill>
          <a:srgbClr val="005580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b="1" i="1" kern="1200">
        <a:solidFill>
          <a:srgbClr val="005580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b="1" i="1" kern="1200">
        <a:solidFill>
          <a:srgbClr val="005580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b="1" i="1" kern="1200">
        <a:solidFill>
          <a:srgbClr val="005580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b="1" i="1" kern="1200">
        <a:solidFill>
          <a:srgbClr val="005580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3200" b="1" i="1" kern="1200">
        <a:solidFill>
          <a:srgbClr val="005580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3200" b="1" i="1" kern="1200">
        <a:solidFill>
          <a:srgbClr val="005580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3200" b="1" i="1" kern="1200">
        <a:solidFill>
          <a:srgbClr val="005580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3200" b="1" i="1" kern="1200">
        <a:solidFill>
          <a:srgbClr val="005580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984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580"/>
    <a:srgbClr val="FFFFCC"/>
    <a:srgbClr val="FFCC00"/>
    <a:srgbClr val="FFCC99"/>
    <a:srgbClr val="0014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206" autoAdjust="0"/>
    <p:restoredTop sz="94668" autoAdjust="0"/>
  </p:normalViewPr>
  <p:slideViewPr>
    <p:cSldViewPr>
      <p:cViewPr varScale="1">
        <p:scale>
          <a:sx n="124" d="100"/>
          <a:sy n="124" d="100"/>
        </p:scale>
        <p:origin x="900" y="96"/>
      </p:cViewPr>
      <p:guideLst>
        <p:guide orient="horz" pos="1984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BBC3C667-A654-480E-9394-C41B44BBD2F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 i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21C9CA15-8D43-431F-81BA-795BCB4CE3F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D3147EA6-01A5-4415-ABA6-AA9A069B676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 i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6A889C1C-2849-440B-888A-0EF43B72D91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4E220CA-AA27-446C-B0DB-8D0F321BBFE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BD80AB2F-E759-4DFD-82BF-085F75F26E5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 i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35B3510B-C980-47BF-9BAF-B0FA9BA10233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B739AEEA-8C7E-4921-A38F-2CC5547730C1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41363" y="746125"/>
            <a:ext cx="5316537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FB6FAF2E-13CA-4865-89E5-6DE5A10955A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/>
              <a:t>Klepnutím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655C2DB6-45EE-4B2A-BCF6-74EF71E4F54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 i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7F999F06-091D-4561-943F-3DD58EF5BA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D319840-9C46-44EE-A7FA-C4F3BEB3D54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00113" y="2501900"/>
            <a:ext cx="5903912" cy="1657350"/>
          </a:xfrm>
        </p:spPr>
        <p:txBody>
          <a:bodyPr/>
          <a:lstStyle>
            <a:lvl1pPr algn="r">
              <a:defRPr sz="32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</a:t>
            </a:r>
            <a:br>
              <a:rPr lang="cs-CZ"/>
            </a:br>
            <a:r>
              <a:rPr lang="cs-CZ"/>
              <a:t>styl předlohy nadpisů.</a:t>
            </a: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691063"/>
            <a:ext cx="6013450" cy="1123950"/>
          </a:xfrm>
        </p:spPr>
        <p:txBody>
          <a:bodyPr lIns="91440" tIns="45720" rIns="91440" bIns="45720"/>
          <a:lstStyle>
            <a:lvl1pPr marL="0" indent="0" algn="r">
              <a:buFontTx/>
              <a:buNone/>
              <a:defRPr i="1">
                <a:solidFill>
                  <a:srgbClr val="005580"/>
                </a:solidFill>
              </a:defRPr>
            </a:lvl1pPr>
          </a:lstStyle>
          <a:p>
            <a:r>
              <a:rPr lang="cs-CZ"/>
              <a:t>Klepnutím lze upravit </a:t>
            </a:r>
            <a:br>
              <a:rPr lang="cs-CZ"/>
            </a:br>
            <a:r>
              <a:rPr lang="cs-CZ"/>
              <a:t>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val="2140439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EDAA4A2-7F67-45CD-9725-0340A4200D4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74082-BEA0-4E3E-ABA3-0FED13F0965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883800F2-2804-4A0B-8A33-1845783CF5EA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7AC57-4472-4479-9771-CC4422B054F6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4552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1200" y="4048125"/>
            <a:ext cx="7650163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11200" y="2670175"/>
            <a:ext cx="7650163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DBFE6D5-B6AF-4631-84CB-89D12C0AE4F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73005-7DD4-4CE3-AEB3-74FDE003D05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7CA63A6E-60FC-4BA6-945E-D7B3992740F3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87BE1-3451-49CA-9260-730B2AA3262E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577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850" y="1470025"/>
            <a:ext cx="4100513" cy="3479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6763" y="1470025"/>
            <a:ext cx="4100512" cy="3479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941A217-21A6-4BE5-82B1-20C3FBBB857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CA60E-D5EE-457D-B926-3C82B3FE14C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FEDCEDCD-2085-41D9-A22A-8FD652CEA94A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9153D1-409B-4E05-9A59-6844EA0934DD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852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0850" y="252413"/>
            <a:ext cx="810101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0850" y="1409700"/>
            <a:ext cx="397668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0850" y="1998663"/>
            <a:ext cx="397668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572000" y="1409700"/>
            <a:ext cx="397986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572000" y="1998663"/>
            <a:ext cx="397986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D5269DD-1325-4D56-B6F1-231383A5AF9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5F7C48-739D-4817-91F4-E997024F222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45C62EF0-66F2-4E21-9A41-2B6D55B6303A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D1B4B-DD2B-40DF-B885-234DAF9CB590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123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1BAF3388-3C34-4107-9E98-CE3787BAA35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4F95A-1D85-468E-827B-467F20239C6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3414B935-C9DB-4A70-BA6F-B4B8159BA9C9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BFD31-DF38-4018-8F03-DEFCF32A1FE8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250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EF5B38FC-2A92-4C01-A3A4-DB655CE13E0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D167B-9676-448B-BA11-450339BDE9C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9D37B70B-02D8-4C84-8984-5697E8D9C1F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B512B-EB98-4F76-956E-E9CF89B5C702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5513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0850" y="250825"/>
            <a:ext cx="29606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19488" y="250825"/>
            <a:ext cx="503237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0850" y="1319213"/>
            <a:ext cx="29606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740F566-91E3-4957-81A8-46D6C83D0BA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AC677-FA0B-4EB1-8CD0-328F6B12CC7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FE7F51C6-21FA-42F1-86C2-27F4F4CC0872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5EA5F-B5C0-443E-B9D1-DA126F7B3ACE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2511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713" y="4410075"/>
            <a:ext cx="54006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63713" y="563563"/>
            <a:ext cx="54006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63713" y="4930775"/>
            <a:ext cx="54006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C282206-7785-4889-B250-C8627369995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0876F-22D6-408B-8C70-CA0EBAEA212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6D36B988-97A4-4C5B-AD26-49FD5DB0F49F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0F1EF-D980-4D31-A25A-F0C84B1FE860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982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223EEA45-8868-4282-A019-C140F4539E8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7B152-2080-4E7D-90B6-56375D59F66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B3B64320-AA43-4A10-B3F0-7F66E9EDFB08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05854-76DE-4A4F-9C17-DE663675FB01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34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89713" y="550863"/>
            <a:ext cx="2087562" cy="4398962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23850" y="550863"/>
            <a:ext cx="6113463" cy="4398962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D47A17A-011C-4E98-8F21-711FF716F3A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EE0E1-0178-42D1-BF6C-A7BF0959311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CF2177AB-E540-4F65-AB9D-F0B7C747BD9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5F35C-B944-4123-9185-C7E12F0CA584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6269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50863"/>
            <a:ext cx="8353425" cy="454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323850" y="1470025"/>
            <a:ext cx="8353425" cy="3479800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DC6EEA8-915A-4445-8551-46CADC72534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28811-052E-412F-A8CC-F9FEC60298D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84E91045-EDF8-406A-A863-B42326318A6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F32AF9-48B6-48A2-B4B5-1032D07A2C69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0375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50863"/>
            <a:ext cx="8353425" cy="454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323850" y="1470025"/>
            <a:ext cx="8353425" cy="3479800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C17ED5C-37C7-4A66-B433-95D50084AD4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3A6E57-CEDF-418B-A095-BDA112805AE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19BDD022-965A-46E5-A56A-6B6FE83E655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8F035-3C2F-472B-83D2-F60BEAD459D6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4976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50863"/>
            <a:ext cx="8353425" cy="454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850" y="1470025"/>
            <a:ext cx="4100513" cy="34798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6763" y="1470025"/>
            <a:ext cx="4100512" cy="34798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C715737-C1EB-43F8-B05B-9C436227097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997D2-A29E-4E9F-9201-CA63A934F26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679A9291-5BF5-4A04-ADE4-78361C6E3907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1DAF6-8852-4840-BD8D-A5DDFE9B1640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0000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50863"/>
            <a:ext cx="8353425" cy="454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323850" y="1470025"/>
            <a:ext cx="4100513" cy="34798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6763" y="1470025"/>
            <a:ext cx="4100512" cy="34798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A2E4458-A68B-4D6E-8B29-AC60CE26E9E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9C28E-F047-43C8-BBEB-CC5D838F1A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803F5E4F-8E3B-451D-AFFE-6DD907054DC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F7C8F-9B13-4A55-BE0B-782D158351A7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171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6">
            <a:extLst>
              <a:ext uri="{FF2B5EF4-FFF2-40B4-BE49-F238E27FC236}">
                <a16:creationId xmlns:a16="http://schemas.microsoft.com/office/drawing/2014/main" id="{8BFFA811-395F-47AC-AAEC-1261B60E61A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70650" y="5670550"/>
            <a:ext cx="2081213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435" tIns="43717" rIns="87435" bIns="4371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900" b="0" 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7D2B89F-4EFA-4B91-A7B7-1090124F1CC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1034" name="Rectangle 10">
            <a:extLst>
              <a:ext uri="{FF2B5EF4-FFF2-40B4-BE49-F238E27FC236}">
                <a16:creationId xmlns:a16="http://schemas.microsoft.com/office/drawing/2014/main" id="{2BA3ECA6-2494-4516-BC9A-B2635607C34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380288" y="5383213"/>
            <a:ext cx="11509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417" tIns="43709" rIns="87417" bIns="4370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900" b="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924A172-8C1E-4962-A470-8A0E5475E506}" type="datetime1">
              <a:rPr lang="cs-CZ"/>
              <a:pPr>
                <a:defRPr/>
              </a:pPr>
              <a:t>15.09.2019</a:t>
            </a:fld>
            <a:endParaRPr lang="cs-CZ"/>
          </a:p>
        </p:txBody>
      </p:sp>
      <p:sp>
        <p:nvSpPr>
          <p:cNvPr id="1028" name="Rectangle 11">
            <a:extLst>
              <a:ext uri="{FF2B5EF4-FFF2-40B4-BE49-F238E27FC236}">
                <a16:creationId xmlns:a16="http://schemas.microsoft.com/office/drawing/2014/main" id="{723168AA-7F24-41DE-8A6C-01F917CCFC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550863"/>
            <a:ext cx="835342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7417" tIns="43709" rIns="87417" bIns="43709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9" name="Rectangle 12">
            <a:extLst>
              <a:ext uri="{FF2B5EF4-FFF2-40B4-BE49-F238E27FC236}">
                <a16:creationId xmlns:a16="http://schemas.microsoft.com/office/drawing/2014/main" id="{1FCC89E1-38F7-4300-8C39-B5C016986C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470025"/>
            <a:ext cx="8353425" cy="347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7417" tIns="43709" rIns="87417" bIns="43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3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  <p:sldLayoutId id="2147484080" r:id="rId13"/>
    <p:sldLayoutId id="2147484081" r:id="rId14"/>
    <p:sldLayoutId id="2147484082" r:id="rId15"/>
  </p:sldLayoutIdLst>
  <p:hf hdr="0" ftr="0"/>
  <p:txStyles>
    <p:titleStyle>
      <a:lvl1pPr algn="l" defTabSz="874713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+mj-lt"/>
          <a:ea typeface="+mj-ea"/>
          <a:cs typeface="+mj-cs"/>
        </a:defRPr>
      </a:lvl1pPr>
      <a:lvl2pPr algn="l" defTabSz="874713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pitchFamily="34" charset="0"/>
        </a:defRPr>
      </a:lvl2pPr>
      <a:lvl3pPr algn="l" defTabSz="874713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pitchFamily="34" charset="0"/>
        </a:defRPr>
      </a:lvl3pPr>
      <a:lvl4pPr algn="l" defTabSz="874713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pitchFamily="34" charset="0"/>
        </a:defRPr>
      </a:lvl4pPr>
      <a:lvl5pPr algn="l" defTabSz="874713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pitchFamily="34" charset="0"/>
        </a:defRPr>
      </a:lvl5pPr>
      <a:lvl6pPr marL="457200" algn="l" defTabSz="874713" rtl="0" fontAlgn="base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pitchFamily="34" charset="0"/>
        </a:defRPr>
      </a:lvl6pPr>
      <a:lvl7pPr marL="914400" algn="l" defTabSz="874713" rtl="0" fontAlgn="base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pitchFamily="34" charset="0"/>
        </a:defRPr>
      </a:lvl7pPr>
      <a:lvl8pPr marL="1371600" algn="l" defTabSz="874713" rtl="0" fontAlgn="base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pitchFamily="34" charset="0"/>
        </a:defRPr>
      </a:lvl8pPr>
      <a:lvl9pPr marL="1828800" algn="l" defTabSz="874713" rtl="0" fontAlgn="base">
        <a:spcBef>
          <a:spcPct val="0"/>
        </a:spcBef>
        <a:spcAft>
          <a:spcPct val="0"/>
        </a:spcAft>
        <a:defRPr sz="2400" b="1" i="1">
          <a:solidFill>
            <a:schemeClr val="tx1"/>
          </a:solidFill>
          <a:latin typeface="Arial" pitchFamily="34" charset="0"/>
        </a:defRPr>
      </a:lvl9pPr>
    </p:titleStyle>
    <p:bodyStyle>
      <a:lvl1pPr marL="328613" indent="-328613" algn="l" defTabSz="874713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11200" indent="-274638" algn="l" defTabSz="874713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</a:defRPr>
      </a:lvl2pPr>
      <a:lvl3pPr marL="1092200" indent="-217488" algn="l" defTabSz="874713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530350" indent="-219075" algn="l" defTabSz="874713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</a:defRPr>
      </a:lvl4pPr>
      <a:lvl5pPr marL="1966913" indent="-217488" algn="l" defTabSz="874713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»"/>
        <a:defRPr sz="1600">
          <a:solidFill>
            <a:schemeClr val="tx1"/>
          </a:solidFill>
          <a:latin typeface="+mn-lt"/>
        </a:defRPr>
      </a:lvl5pPr>
      <a:lvl6pPr marL="2424113" indent="-217488" algn="l" defTabSz="874713" rtl="0" fontAlgn="base">
        <a:spcBef>
          <a:spcPct val="20000"/>
        </a:spcBef>
        <a:spcAft>
          <a:spcPct val="0"/>
        </a:spcAft>
        <a:buClr>
          <a:schemeClr val="tx2"/>
        </a:buClr>
        <a:buFont typeface="Arial" pitchFamily="34" charset="0"/>
        <a:buChar char="»"/>
        <a:defRPr sz="1600">
          <a:solidFill>
            <a:schemeClr val="tx1"/>
          </a:solidFill>
          <a:latin typeface="+mn-lt"/>
        </a:defRPr>
      </a:lvl6pPr>
      <a:lvl7pPr marL="2881313" indent="-217488" algn="l" defTabSz="874713" rtl="0" fontAlgn="base">
        <a:spcBef>
          <a:spcPct val="20000"/>
        </a:spcBef>
        <a:spcAft>
          <a:spcPct val="0"/>
        </a:spcAft>
        <a:buClr>
          <a:schemeClr val="tx2"/>
        </a:buClr>
        <a:buFont typeface="Arial" pitchFamily="34" charset="0"/>
        <a:buChar char="»"/>
        <a:defRPr sz="1600">
          <a:solidFill>
            <a:schemeClr val="tx1"/>
          </a:solidFill>
          <a:latin typeface="+mn-lt"/>
        </a:defRPr>
      </a:lvl7pPr>
      <a:lvl8pPr marL="3338513" indent="-217488" algn="l" defTabSz="874713" rtl="0" fontAlgn="base">
        <a:spcBef>
          <a:spcPct val="20000"/>
        </a:spcBef>
        <a:spcAft>
          <a:spcPct val="0"/>
        </a:spcAft>
        <a:buClr>
          <a:schemeClr val="tx2"/>
        </a:buClr>
        <a:buFont typeface="Arial" pitchFamily="34" charset="0"/>
        <a:buChar char="»"/>
        <a:defRPr sz="1600">
          <a:solidFill>
            <a:schemeClr val="tx1"/>
          </a:solidFill>
          <a:latin typeface="+mn-lt"/>
        </a:defRPr>
      </a:lvl8pPr>
      <a:lvl9pPr marL="3795713" indent="-217488" algn="l" defTabSz="874713" rtl="0" fontAlgn="base">
        <a:spcBef>
          <a:spcPct val="20000"/>
        </a:spcBef>
        <a:spcAft>
          <a:spcPct val="0"/>
        </a:spcAft>
        <a:buClr>
          <a:schemeClr val="tx2"/>
        </a:buClr>
        <a:buFont typeface="Arial" pitchFamily="34" charset="0"/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nlinevolunteering.org/en/opportunitie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zv.cz/rozvoj" TargetMode="External"/><Relationship Id="rId2" Type="http://schemas.openxmlformats.org/officeDocument/2006/relationships/hyperlink" Target="mailto:hana_volna@mzv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nlinevolunteering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0CFC14DD-AE2D-4049-B0AD-C605D8A81F1F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07950" y="1522413"/>
            <a:ext cx="6784975" cy="1195387"/>
          </a:xfrm>
        </p:spPr>
        <p:txBody>
          <a:bodyPr/>
          <a:lstStyle/>
          <a:p>
            <a:pPr algn="ctr" eaLnBrk="1" hangingPunct="1"/>
            <a:r>
              <a:rPr lang="cs-CZ" altLang="cs-CZ" sz="3600" i="0">
                <a:solidFill>
                  <a:schemeClr val="bg1"/>
                </a:solidFill>
              </a:rPr>
              <a:t>Dobrovolnictví na hraně</a:t>
            </a:r>
            <a:br>
              <a:rPr lang="cs-CZ" altLang="cs-CZ" sz="3600" i="0">
                <a:solidFill>
                  <a:schemeClr val="bg1"/>
                </a:solidFill>
              </a:rPr>
            </a:br>
            <a:r>
              <a:rPr lang="cs-CZ" altLang="cs-CZ" sz="3600" i="0">
                <a:solidFill>
                  <a:schemeClr val="bg1"/>
                </a:solidFill>
              </a:rPr>
              <a:t>Turnov 16. 9. 2019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C2FECC4B-AA6D-423D-9297-0326963F2029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84213" y="4691063"/>
            <a:ext cx="6326187" cy="1123950"/>
          </a:xfrm>
        </p:spPr>
        <p:txBody>
          <a:bodyPr lIns="91440" tIns="45720" rIns="91440" bIns="45720"/>
          <a:lstStyle/>
          <a:p>
            <a:pPr marL="0" indent="0" algn="r" eaLnBrk="1" hangingPunct="1">
              <a:buFontTx/>
              <a:buNone/>
            </a:pPr>
            <a:r>
              <a:rPr lang="cs-CZ" altLang="cs-CZ" sz="2000" b="1" i="1">
                <a:solidFill>
                  <a:srgbClr val="005580"/>
                </a:solidFill>
              </a:rPr>
              <a:t>MZV ČR</a:t>
            </a:r>
          </a:p>
        </p:txBody>
      </p:sp>
      <p:pic>
        <p:nvPicPr>
          <p:cNvPr id="5124" name="Picture 7" descr="MZV_cz_logo">
            <a:extLst>
              <a:ext uri="{FF2B5EF4-FFF2-40B4-BE49-F238E27FC236}">
                <a16:creationId xmlns:a16="http://schemas.microsoft.com/office/drawing/2014/main" id="{C0C04E30-3419-43FF-AFC4-5FD44A6EE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98438"/>
            <a:ext cx="3905250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C423CCCA-9DF2-4DC6-989A-625067B29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2790825"/>
            <a:ext cx="678497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417" tIns="43709" rIns="87417" bIns="43709" anchor="ctr">
            <a:spAutoFit/>
          </a:bodyPr>
          <a:lstStyle>
            <a:lvl1pPr algn="l" defTabSz="874713" rtl="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874713" rtl="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</a:defRPr>
            </a:lvl2pPr>
            <a:lvl3pPr algn="l" defTabSz="874713" rtl="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</a:defRPr>
            </a:lvl3pPr>
            <a:lvl4pPr algn="l" defTabSz="874713" rtl="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</a:defRPr>
            </a:lvl4pPr>
            <a:lvl5pPr algn="l" defTabSz="874713" rtl="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</a:defRPr>
            </a:lvl5pPr>
            <a:lvl6pPr marL="457200" algn="l" defTabSz="874713" rtl="0" fontAlgn="base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</a:defRPr>
            </a:lvl6pPr>
            <a:lvl7pPr marL="914400" algn="l" defTabSz="874713" rtl="0" fontAlgn="base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</a:defRPr>
            </a:lvl7pPr>
            <a:lvl8pPr marL="1371600" algn="l" defTabSz="874713" rtl="0" fontAlgn="base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</a:defRPr>
            </a:lvl8pPr>
            <a:lvl9pPr marL="1828800" algn="l" defTabSz="874713" rtl="0" fontAlgn="base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cs-CZ" altLang="cs-CZ" sz="3600" kern="0" dirty="0">
                <a:solidFill>
                  <a:schemeClr val="bg1"/>
                </a:solidFill>
              </a:rPr>
              <a:t>ON-LINE DOBROVOLNICTVÍ</a:t>
            </a:r>
            <a:br>
              <a:rPr lang="cs-CZ" altLang="cs-CZ" sz="3600" kern="0" dirty="0">
                <a:solidFill>
                  <a:schemeClr val="bg1"/>
                </a:solidFill>
              </a:rPr>
            </a:br>
            <a:r>
              <a:rPr lang="cs-CZ" altLang="cs-CZ" sz="2300" kern="0" dirty="0">
                <a:solidFill>
                  <a:schemeClr val="bg1"/>
                </a:solidFill>
              </a:rPr>
              <a:t>na příkladu programu Dobrovolníků OSN (UNV)</a:t>
            </a:r>
            <a:br>
              <a:rPr lang="cs-CZ" altLang="cs-CZ" sz="2300" kern="0" dirty="0">
                <a:solidFill>
                  <a:schemeClr val="bg1"/>
                </a:solidFill>
              </a:rPr>
            </a:br>
            <a:r>
              <a:rPr lang="cs-CZ" altLang="cs-CZ" sz="3600" i="0" kern="0" dirty="0">
                <a:solidFill>
                  <a:schemeClr val="bg1"/>
                </a:solidFill>
              </a:rPr>
              <a:t>Hana Volná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CE3CB815-144C-46B9-9247-8D70FDE2C2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 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A01F94DF-81C0-4DD3-9156-99D1C57676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altLang="cs-CZ"/>
              <a:t>  </a:t>
            </a:r>
          </a:p>
        </p:txBody>
      </p:sp>
      <p:sp>
        <p:nvSpPr>
          <p:cNvPr id="6148" name="Rectangle 2">
            <a:extLst>
              <a:ext uri="{FF2B5EF4-FFF2-40B4-BE49-F238E27FC236}">
                <a16:creationId xmlns:a16="http://schemas.microsoft.com/office/drawing/2014/main" id="{B2B66869-6F6E-4CC6-94A3-96C9CB3B3A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558800"/>
            <a:ext cx="835342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417" tIns="43709" rIns="87417" bIns="43709" anchor="ctr">
            <a:spAutoFit/>
          </a:bodyPr>
          <a:lstStyle>
            <a:lvl1pPr defTabSz="874713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74713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74713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74713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74713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74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74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74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74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cs-CZ" altLang="cs-CZ">
                <a:solidFill>
                  <a:schemeClr val="accent2"/>
                </a:solidFill>
              </a:rPr>
              <a:t>Co to je? </a:t>
            </a:r>
          </a:p>
        </p:txBody>
      </p:sp>
      <p:sp>
        <p:nvSpPr>
          <p:cNvPr id="6149" name="Rectangle 3">
            <a:extLst>
              <a:ext uri="{FF2B5EF4-FFF2-40B4-BE49-F238E27FC236}">
                <a16:creationId xmlns:a16="http://schemas.microsoft.com/office/drawing/2014/main" id="{B4BDD426-2ACF-487A-A928-B017116C2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062038"/>
            <a:ext cx="8353425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417" tIns="43709" rIns="87417" bIns="43709"/>
          <a:lstStyle>
            <a:lvl1pPr marL="342900" indent="-342900" defTabSz="874713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55650" indent="-342900" defTabSz="874713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74713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74713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74713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74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74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74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74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cs-CZ" altLang="cs-CZ" sz="2000" b="0" i="0"/>
              <a:t>Bezplatná, ale kvalifikovaná pomoc pro konkrétní mezinárodní či nevládní organizaci s konkrétním, časově vymezeným zadáním.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altLang="cs-CZ" sz="2000" b="0" i="0"/>
          </a:p>
          <a:p>
            <a:pPr>
              <a:lnSpc>
                <a:spcPct val="80000"/>
              </a:lnSpc>
            </a:pPr>
            <a:r>
              <a:rPr lang="cs-CZ" altLang="cs-CZ" sz="2000" b="0" i="0"/>
              <a:t>Poskytuje se on-line, z vlastního PC, mobilu či tabletu.</a:t>
            </a:r>
          </a:p>
          <a:p>
            <a:pPr>
              <a:lnSpc>
                <a:spcPct val="80000"/>
              </a:lnSpc>
            </a:pPr>
            <a:endParaRPr lang="cs-CZ" altLang="cs-CZ" sz="2000" b="0" i="0"/>
          </a:p>
          <a:p>
            <a:pPr>
              <a:lnSpc>
                <a:spcPct val="80000"/>
              </a:lnSpc>
            </a:pPr>
            <a:r>
              <a:rPr lang="cs-CZ" altLang="cs-CZ" sz="2000" b="0" i="0">
                <a:solidFill>
                  <a:srgbClr val="FF0000"/>
                </a:solidFill>
              </a:rPr>
              <a:t>Záměr musí odpovídat stanoveným kritériím</a:t>
            </a:r>
            <a:r>
              <a:rPr lang="cs-CZ" altLang="cs-CZ" sz="2000" b="0" i="0"/>
              <a:t>: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b="0" i="0"/>
              <a:t>Přispívá k udržitelnému rozvoji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b="0" i="0"/>
              <a:t>Lze ho naplnit on-line, bez potřeby jiného druhu spolupráce a bez finančních nákladů pro dobrovolníka 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b="0" i="0"/>
              <a:t>Je jasně věcně i časově vymezený a krátkodobý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b="0" i="0"/>
              <a:t>Bezprostředně podporuje aktivity žádající organizace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b="0" i="0"/>
              <a:t>Je napsaný anglicky, francouzsky či španělsky a ve stejném jazyku očekává odpověď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b="0" i="0"/>
              <a:t>Nijak předem nediskriminuje dobrovolníka 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cs-CZ" altLang="cs-CZ" b="0" i="0"/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cs-CZ" altLang="cs-CZ" b="0" i="0"/>
          </a:p>
          <a:p>
            <a:pPr>
              <a:lnSpc>
                <a:spcPct val="80000"/>
              </a:lnSpc>
              <a:buFontTx/>
              <a:buNone/>
            </a:pPr>
            <a:endParaRPr lang="cs-CZ" altLang="cs-CZ" sz="2000" b="0" i="0"/>
          </a:p>
          <a:p>
            <a:pPr>
              <a:lnSpc>
                <a:spcPct val="80000"/>
              </a:lnSpc>
            </a:pPr>
            <a:endParaRPr lang="cs-CZ" altLang="cs-CZ" sz="2000" b="0" i="0"/>
          </a:p>
          <a:p>
            <a:pPr>
              <a:lnSpc>
                <a:spcPct val="80000"/>
              </a:lnSpc>
            </a:pPr>
            <a:endParaRPr lang="cs-CZ" altLang="cs-CZ" sz="2000" b="0" i="0"/>
          </a:p>
          <a:p>
            <a:pPr>
              <a:lnSpc>
                <a:spcPct val="80000"/>
              </a:lnSpc>
            </a:pPr>
            <a:endParaRPr lang="cs-CZ" altLang="cs-CZ" sz="2000" b="0" i="0"/>
          </a:p>
          <a:p>
            <a:pPr>
              <a:lnSpc>
                <a:spcPct val="80000"/>
              </a:lnSpc>
            </a:pPr>
            <a:endParaRPr lang="cs-CZ" altLang="cs-CZ" sz="2000" b="0" i="0"/>
          </a:p>
          <a:p>
            <a:pPr>
              <a:lnSpc>
                <a:spcPct val="80000"/>
              </a:lnSpc>
            </a:pPr>
            <a:endParaRPr lang="cs-CZ" altLang="cs-CZ" sz="2000" b="0" i="0"/>
          </a:p>
          <a:p>
            <a:pPr>
              <a:lnSpc>
                <a:spcPct val="80000"/>
              </a:lnSpc>
            </a:pPr>
            <a:endParaRPr lang="cs-CZ" altLang="cs-CZ" sz="2000" b="0" i="0"/>
          </a:p>
          <a:p>
            <a:pPr>
              <a:lnSpc>
                <a:spcPct val="80000"/>
              </a:lnSpc>
            </a:pPr>
            <a:endParaRPr lang="en-GB" altLang="cs-CZ" sz="2000" b="0" i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7320BE77-C71B-4F36-98C9-51C07E8C75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>
                <a:solidFill>
                  <a:schemeClr val="accent2"/>
                </a:solidFill>
                <a:cs typeface="Arial" panose="020B0604020202020204" pitchFamily="34" charset="0"/>
              </a:rPr>
              <a:t>Jak to funguje s UNV?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D68FC9C8-03F5-40F2-B8A3-57AE869CA9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cs-CZ" altLang="cs-CZ" dirty="0"/>
              <a:t>Organizace </a:t>
            </a:r>
            <a:r>
              <a:rPr lang="cs-CZ" altLang="cs-CZ" dirty="0">
                <a:solidFill>
                  <a:srgbClr val="FF0000"/>
                </a:solidFill>
              </a:rPr>
              <a:t>(mezinárodní, vládní, nevládní) </a:t>
            </a:r>
            <a:r>
              <a:rPr lang="cs-CZ" altLang="cs-CZ" dirty="0"/>
              <a:t>se registruje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dirty="0"/>
              <a:t>UNV prověří organizaci a potvrdí její registraci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dirty="0"/>
              <a:t>Organizace vyplní on-line žádost a záměr </a:t>
            </a:r>
            <a:r>
              <a:rPr lang="cs-CZ" altLang="cs-CZ" dirty="0">
                <a:solidFill>
                  <a:srgbClr val="FF0000"/>
                </a:solidFill>
              </a:rPr>
              <a:t>(SMART)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dirty="0"/>
              <a:t>UNV záměr ověří a publikuje na </a:t>
            </a:r>
            <a:r>
              <a:rPr lang="cs-CZ" u="sng" dirty="0">
                <a:hlinkClick r:id="rId2"/>
              </a:rPr>
              <a:t>https://www.onlinevolunteering.org/en/opportunities</a:t>
            </a:r>
            <a:endParaRPr lang="cs-CZ" dirty="0"/>
          </a:p>
          <a:p>
            <a:pPr>
              <a:lnSpc>
                <a:spcPct val="90000"/>
              </a:lnSpc>
              <a:defRPr/>
            </a:pPr>
            <a:r>
              <a:rPr lang="cs-CZ" altLang="cs-CZ" dirty="0"/>
              <a:t>Dobrovolník si vybere záměr a uchází se o něj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dirty="0"/>
              <a:t>Organizace se domluví s vybraným dobrovolníkem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dirty="0"/>
              <a:t>Po naplnění záměru organizace vystaví potvrzení a spolu s dobrovolníkem podá zpětnou vazbu </a:t>
            </a:r>
          </a:p>
          <a:p>
            <a:pPr marL="0" indent="0">
              <a:lnSpc>
                <a:spcPct val="90000"/>
              </a:lnSpc>
              <a:buFontTx/>
              <a:buNone/>
              <a:defRPr/>
            </a:pPr>
            <a:endParaRPr lang="cs-CZ" altLang="cs-CZ" dirty="0"/>
          </a:p>
          <a:p>
            <a:pPr>
              <a:lnSpc>
                <a:spcPct val="90000"/>
              </a:lnSpc>
              <a:defRPr/>
            </a:pPr>
            <a:endParaRPr lang="cs-CZ" altLang="cs-CZ" dirty="0"/>
          </a:p>
          <a:p>
            <a:pPr>
              <a:lnSpc>
                <a:spcPct val="90000"/>
              </a:lnSpc>
              <a:defRPr/>
            </a:pPr>
            <a:endParaRPr lang="cs-CZ" altLang="cs-CZ" b="1" dirty="0">
              <a:solidFill>
                <a:srgbClr val="005580"/>
              </a:solidFill>
            </a:endParaRPr>
          </a:p>
          <a:p>
            <a:pPr>
              <a:lnSpc>
                <a:spcPct val="90000"/>
              </a:lnSpc>
              <a:defRPr/>
            </a:pPr>
            <a:endParaRPr lang="cs-CZ" altLang="cs-CZ" b="1" dirty="0"/>
          </a:p>
          <a:p>
            <a:pPr>
              <a:lnSpc>
                <a:spcPct val="90000"/>
              </a:lnSpc>
              <a:buFontTx/>
              <a:buNone/>
              <a:defRPr/>
            </a:pPr>
            <a:endParaRPr lang="cs-CZ" alt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45B08FE2-4E3A-4BCB-BE46-620E01652C6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550863"/>
            <a:ext cx="8353425" cy="454025"/>
          </a:xfrm>
        </p:spPr>
        <p:txBody>
          <a:bodyPr/>
          <a:lstStyle/>
          <a:p>
            <a:pPr algn="ctr"/>
            <a:r>
              <a:rPr lang="cs-CZ" altLang="cs-CZ">
                <a:solidFill>
                  <a:schemeClr val="accent2"/>
                </a:solidFill>
                <a:cs typeface="Arial" panose="020B0604020202020204" pitchFamily="34" charset="0"/>
              </a:rPr>
              <a:t>Příklady spolupráce</a:t>
            </a:r>
            <a:endParaRPr lang="en-GB" altLang="cs-CZ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8195" name="Rectangle 4">
            <a:extLst>
              <a:ext uri="{FF2B5EF4-FFF2-40B4-BE49-F238E27FC236}">
                <a16:creationId xmlns:a16="http://schemas.microsoft.com/office/drawing/2014/main" id="{7BC82354-73CA-44AF-BDD1-B7F4BA60536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1470025"/>
            <a:ext cx="8353425" cy="3479800"/>
          </a:xfrm>
        </p:spPr>
        <p:txBody>
          <a:bodyPr/>
          <a:lstStyle/>
          <a:p>
            <a:r>
              <a:rPr lang="cs-CZ" altLang="en-US" sz="1800">
                <a:solidFill>
                  <a:srgbClr val="FF0000"/>
                </a:solidFill>
              </a:rPr>
              <a:t>Art and Design: </a:t>
            </a:r>
            <a:r>
              <a:rPr lang="cs-CZ" altLang="en-US" sz="1800"/>
              <a:t>create graphic design and symbols for UNDP The Global Centre for Technology, Innovation and Sustainable Development website </a:t>
            </a:r>
          </a:p>
          <a:p>
            <a:r>
              <a:rPr lang="cs-CZ" altLang="en-US" sz="1800">
                <a:solidFill>
                  <a:srgbClr val="FF0000"/>
                </a:solidFill>
              </a:rPr>
              <a:t>Writing and editing: </a:t>
            </a:r>
            <a:r>
              <a:rPr lang="cs-CZ" altLang="en-US" sz="1800"/>
              <a:t>Supporting community-based NGO in Kenya in project proposal writing</a:t>
            </a:r>
          </a:p>
          <a:p>
            <a:r>
              <a:rPr lang="cs-CZ" altLang="en-US" sz="1800">
                <a:solidFill>
                  <a:srgbClr val="FF0000"/>
                </a:solidFill>
              </a:rPr>
              <a:t>Translation:</a:t>
            </a:r>
            <a:r>
              <a:rPr lang="cs-CZ" altLang="en-US" sz="1800"/>
              <a:t> translating socia media content from English to Arabic for UNICEF Iraq</a:t>
            </a:r>
          </a:p>
          <a:p>
            <a:r>
              <a:rPr lang="cs-CZ" altLang="en-US" sz="1800">
                <a:solidFill>
                  <a:srgbClr val="FF0000"/>
                </a:solidFill>
              </a:rPr>
              <a:t>Teaching and Training:</a:t>
            </a:r>
            <a:r>
              <a:rPr lang="cs-CZ" altLang="en-US" sz="1800"/>
              <a:t> Conduct on-line English classes for children in Himalaya for local NGO</a:t>
            </a:r>
          </a:p>
          <a:p>
            <a:r>
              <a:rPr lang="cs-CZ" altLang="en-US" sz="1800">
                <a:solidFill>
                  <a:srgbClr val="FF0000"/>
                </a:solidFill>
              </a:rPr>
              <a:t>Project Development and Management: </a:t>
            </a:r>
            <a:r>
              <a:rPr lang="cs-CZ" altLang="en-US" sz="1800"/>
              <a:t>Help rural farmers in Cameroon with drafting funding proposal for rural development</a:t>
            </a:r>
          </a:p>
          <a:p>
            <a:r>
              <a:rPr lang="cs-CZ" altLang="en-US" sz="1800">
                <a:solidFill>
                  <a:srgbClr val="FF0000"/>
                </a:solidFill>
              </a:rPr>
              <a:t>Research:</a:t>
            </a:r>
            <a:r>
              <a:rPr lang="cs-CZ" altLang="en-US" sz="1800"/>
              <a:t> researching and drafting paper on Smart Contract and Blockchain (UNV)</a:t>
            </a:r>
          </a:p>
          <a:p>
            <a:pPr lvl="1" eaLnBrk="1" hangingPunct="1">
              <a:lnSpc>
                <a:spcPct val="90000"/>
              </a:lnSpc>
            </a:pPr>
            <a:endParaRPr lang="cs-CZ" altLang="cs-CZ" sz="1800" b="1">
              <a:solidFill>
                <a:schemeClr val="accent2"/>
              </a:solidFill>
            </a:endParaRP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cs-CZ" sz="1800" b="1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cs-CZ" altLang="cs-CZ" sz="2000" b="1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2B7A3BE5-B287-438E-9BEB-B481A99BFC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 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548BF533-4EAF-469D-ABC3-7A6658AD3C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485775"/>
            <a:ext cx="8353425" cy="647700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cs-CZ" altLang="cs-CZ" dirty="0"/>
              <a:t>Děkuji za pozornost! </a:t>
            </a:r>
          </a:p>
          <a:p>
            <a:pPr algn="ctr">
              <a:buFontTx/>
              <a:buNone/>
              <a:defRPr/>
            </a:pPr>
            <a:endParaRPr lang="cs-CZ" altLang="cs-CZ" dirty="0"/>
          </a:p>
          <a:p>
            <a:pPr algn="ctr">
              <a:buFontTx/>
              <a:buNone/>
              <a:defRPr/>
            </a:pPr>
            <a:endParaRPr lang="cs-CZ" altLang="cs-CZ" dirty="0"/>
          </a:p>
          <a:p>
            <a:pPr marL="0" indent="0">
              <a:buFontTx/>
              <a:buNone/>
              <a:defRPr/>
            </a:pPr>
            <a:r>
              <a:rPr lang="cs-CZ" altLang="cs-CZ" dirty="0"/>
              <a:t>Hana Volná, MZV ČR – Odbor rozvojové </a:t>
            </a:r>
            <a:r>
              <a:rPr lang="cs-CZ" altLang="cs-CZ"/>
              <a:t>spolupráce </a:t>
            </a:r>
          </a:p>
          <a:p>
            <a:pPr marL="0" indent="0">
              <a:buFontTx/>
              <a:buNone/>
              <a:defRPr/>
            </a:pPr>
            <a:r>
              <a:rPr lang="cs-CZ" altLang="cs-CZ"/>
              <a:t>a </a:t>
            </a:r>
            <a:r>
              <a:rPr lang="cs-CZ" altLang="cs-CZ" dirty="0"/>
              <a:t>humanitární pomoci</a:t>
            </a:r>
          </a:p>
          <a:p>
            <a:pPr marL="0" indent="0">
              <a:buFontTx/>
              <a:buNone/>
              <a:defRPr/>
            </a:pPr>
            <a:r>
              <a:rPr lang="cs-CZ" altLang="cs-CZ" dirty="0"/>
              <a:t>E-mail: </a:t>
            </a:r>
            <a:r>
              <a:rPr lang="cs-CZ" altLang="cs-CZ" dirty="0">
                <a:hlinkClick r:id="rId2"/>
              </a:rPr>
              <a:t>hana_volna@mzv.cz</a:t>
            </a:r>
            <a:endParaRPr lang="cs-CZ" altLang="cs-CZ" dirty="0"/>
          </a:p>
          <a:p>
            <a:pPr marL="0" indent="0">
              <a:buFontTx/>
              <a:buNone/>
              <a:defRPr/>
            </a:pPr>
            <a:r>
              <a:rPr lang="cs-CZ" altLang="cs-CZ" dirty="0"/>
              <a:t>Tel.: 224 182 547</a:t>
            </a:r>
          </a:p>
          <a:p>
            <a:pPr marL="0" indent="0">
              <a:buFontTx/>
              <a:buNone/>
              <a:defRPr/>
            </a:pPr>
            <a:r>
              <a:rPr lang="cs-CZ" altLang="cs-CZ" dirty="0">
                <a:hlinkClick r:id="rId3"/>
              </a:rPr>
              <a:t>www.mzv.cz/rozvoj</a:t>
            </a:r>
            <a:endParaRPr lang="cs-CZ" altLang="cs-CZ" dirty="0"/>
          </a:p>
          <a:p>
            <a:pPr marL="0" indent="0">
              <a:buFontTx/>
              <a:buNone/>
              <a:defRPr/>
            </a:pPr>
            <a:r>
              <a:rPr lang="cs-CZ" altLang="cs-CZ" dirty="0">
                <a:hlinkClick r:id="rId4"/>
              </a:rPr>
              <a:t>www.onlinevolunteering.org</a:t>
            </a:r>
            <a:endParaRPr lang="cs-CZ" altLang="cs-CZ" dirty="0"/>
          </a:p>
          <a:p>
            <a:pPr marL="0" indent="0">
              <a:buFontTx/>
              <a:buNone/>
              <a:defRPr/>
            </a:pPr>
            <a:endParaRPr lang="cs-CZ" alt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r_pomaha">
  <a:themeElements>
    <a:clrScheme name="cr_pomaha 1">
      <a:dk1>
        <a:srgbClr val="005580"/>
      </a:dk1>
      <a:lt1>
        <a:srgbClr val="FFFFFF"/>
      </a:lt1>
      <a:dk2>
        <a:srgbClr val="005580"/>
      </a:dk2>
      <a:lt2>
        <a:srgbClr val="EDE9E0"/>
      </a:lt2>
      <a:accent1>
        <a:srgbClr val="F18E00"/>
      </a:accent1>
      <a:accent2>
        <a:srgbClr val="E71E29"/>
      </a:accent2>
      <a:accent3>
        <a:srgbClr val="FFFFFF"/>
      </a:accent3>
      <a:accent4>
        <a:srgbClr val="00476C"/>
      </a:accent4>
      <a:accent5>
        <a:srgbClr val="F7C6AA"/>
      </a:accent5>
      <a:accent6>
        <a:srgbClr val="D11A24"/>
      </a:accent6>
      <a:hlink>
        <a:srgbClr val="EC6F00"/>
      </a:hlink>
      <a:folHlink>
        <a:srgbClr val="ED7350"/>
      </a:folHlink>
    </a:clrScheme>
    <a:fontScheme name="cr_pomah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874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3200" b="1" i="1" u="none" strike="noStrike" cap="none" normalizeH="0" baseline="0" smtClean="0">
            <a:ln>
              <a:noFill/>
            </a:ln>
            <a:solidFill>
              <a:srgbClr val="00558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874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3200" b="1" i="1" u="none" strike="noStrike" cap="none" normalizeH="0" baseline="0" smtClean="0">
            <a:ln>
              <a:noFill/>
            </a:ln>
            <a:solidFill>
              <a:srgbClr val="00558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cr_pomaha 1">
        <a:dk1>
          <a:srgbClr val="005580"/>
        </a:dk1>
        <a:lt1>
          <a:srgbClr val="FFFFFF"/>
        </a:lt1>
        <a:dk2>
          <a:srgbClr val="005580"/>
        </a:dk2>
        <a:lt2>
          <a:srgbClr val="EDE9E0"/>
        </a:lt2>
        <a:accent1>
          <a:srgbClr val="F18E00"/>
        </a:accent1>
        <a:accent2>
          <a:srgbClr val="E71E29"/>
        </a:accent2>
        <a:accent3>
          <a:srgbClr val="FFFFFF"/>
        </a:accent3>
        <a:accent4>
          <a:srgbClr val="00476C"/>
        </a:accent4>
        <a:accent5>
          <a:srgbClr val="F7C6AA"/>
        </a:accent5>
        <a:accent6>
          <a:srgbClr val="D11A24"/>
        </a:accent6>
        <a:hlink>
          <a:srgbClr val="EC6F00"/>
        </a:hlink>
        <a:folHlink>
          <a:srgbClr val="ED735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315</Words>
  <Application>Microsoft Office PowerPoint</Application>
  <PresentationFormat>Custom</PresentationFormat>
  <Paragraphs>54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Wingdings</vt:lpstr>
      <vt:lpstr>cr_pomaha</vt:lpstr>
      <vt:lpstr>Dobrovolnictví na hraně Turnov 16. 9. 2019</vt:lpstr>
      <vt:lpstr> </vt:lpstr>
      <vt:lpstr>Jak to funguje s UNV?</vt:lpstr>
      <vt:lpstr>Příklady spolupráce</vt:lpstr>
      <vt:lpstr> </vt:lpstr>
    </vt:vector>
  </TitlesOfParts>
  <Company>MZV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OIS</dc:creator>
  <cp:lastModifiedBy>Dana Jirušková</cp:lastModifiedBy>
  <cp:revision>324</cp:revision>
  <dcterms:created xsi:type="dcterms:W3CDTF">2007-05-11T14:44:46Z</dcterms:created>
  <dcterms:modified xsi:type="dcterms:W3CDTF">2019-09-15T14:03:06Z</dcterms:modified>
</cp:coreProperties>
</file>