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6"/>
  </p:notesMasterIdLst>
  <p:handoutMasterIdLst>
    <p:handoutMasterId r:id="rId27"/>
  </p:handoutMasterIdLst>
  <p:sldIdLst>
    <p:sldId id="288" r:id="rId2"/>
    <p:sldId id="340" r:id="rId3"/>
    <p:sldId id="358" r:id="rId4"/>
    <p:sldId id="345" r:id="rId5"/>
    <p:sldId id="331" r:id="rId6"/>
    <p:sldId id="357" r:id="rId7"/>
    <p:sldId id="344" r:id="rId8"/>
    <p:sldId id="349" r:id="rId9"/>
    <p:sldId id="360" r:id="rId10"/>
    <p:sldId id="342" r:id="rId11"/>
    <p:sldId id="336" r:id="rId12"/>
    <p:sldId id="366" r:id="rId13"/>
    <p:sldId id="329" r:id="rId14"/>
    <p:sldId id="346" r:id="rId15"/>
    <p:sldId id="348" r:id="rId16"/>
    <p:sldId id="361" r:id="rId17"/>
    <p:sldId id="367" r:id="rId18"/>
    <p:sldId id="362" r:id="rId19"/>
    <p:sldId id="363" r:id="rId20"/>
    <p:sldId id="364" r:id="rId21"/>
    <p:sldId id="355" r:id="rId22"/>
    <p:sldId id="365" r:id="rId23"/>
    <p:sldId id="332" r:id="rId24"/>
    <p:sldId id="368" r:id="rId2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ECAA"/>
    <a:srgbClr val="33CC33"/>
    <a:srgbClr val="3366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78" autoAdjust="0"/>
    <p:restoredTop sz="57095" autoAdjust="0"/>
  </p:normalViewPr>
  <p:slideViewPr>
    <p:cSldViewPr>
      <p:cViewPr varScale="1">
        <p:scale>
          <a:sx n="114" d="100"/>
          <a:sy n="114" d="100"/>
        </p:scale>
        <p:origin x="157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 dirty="0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cs-CZ" dirty="0"/>
              <a:t>www.adraostrava.cz</a:t>
            </a: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1864FCA-D492-4AA7-84CD-2BD5534557B3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95568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 dirty="0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cs-CZ" dirty="0"/>
              <a:t>www.adraostrava.cz</a:t>
            </a:r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2B7619C-7D34-4892-A255-979AD8973482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96943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2969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 sz="2400" dirty="0">
                <a:latin typeface="Times New Roman" pitchFamily="18" charset="0"/>
              </a:endParaRPr>
            </a:p>
          </p:txBody>
        </p:sp>
        <p:sp>
          <p:nvSpPr>
            <p:cNvPr id="29700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 sz="2400" dirty="0">
                <a:latin typeface="Times New Roman" pitchFamily="18" charset="0"/>
              </a:endParaRPr>
            </a:p>
          </p:txBody>
        </p:sp>
      </p:grpSp>
      <p:grpSp>
        <p:nvGrpSpPr>
          <p:cNvPr id="29701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29702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 dirty="0"/>
            </a:p>
          </p:txBody>
        </p:sp>
        <p:sp>
          <p:nvSpPr>
            <p:cNvPr id="29703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 dirty="0"/>
            </a:p>
          </p:txBody>
        </p:sp>
      </p:grpSp>
      <p:sp>
        <p:nvSpPr>
          <p:cNvPr id="29704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29705" name="Rectangle 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9706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cs-CZ" dirty="0"/>
              <a:t>Charitativní obchod ADRA Turnov </a:t>
            </a:r>
          </a:p>
        </p:txBody>
      </p:sp>
      <p:sp>
        <p:nvSpPr>
          <p:cNvPr id="29707" name="Rectangle 1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fld id="{4A36EEF5-A8B1-4719-8941-F95544946009}" type="slidenum">
              <a:rPr lang="cs-CZ"/>
              <a:pPr/>
              <a:t>‹#›</a:t>
            </a:fld>
            <a:endParaRPr lang="cs-CZ" dirty="0"/>
          </a:p>
        </p:txBody>
      </p:sp>
      <p:sp>
        <p:nvSpPr>
          <p:cNvPr id="29708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Charitativní obchod ADRA Turnov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A9428F-DD5B-4BC5-9DE5-83C0727DC6D3}" type="slidenum">
              <a:rPr lang="cs-CZ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Charitativní obchod ADRA Turnov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3A1AB3-F2C9-4D72-A1A8-4F82D03585CA}" type="slidenum">
              <a:rPr lang="cs-CZ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Charitativní obchod ADRA Turnov 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8EBD81-28BA-4894-8B9E-A80B1EE22184}" type="slidenum">
              <a:rPr lang="cs-CZ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Charitativní obchod ADRA Turnov 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76265E-752F-412A-9119-A4C38FC850AB}" type="slidenum">
              <a:rPr lang="cs-CZ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Charitativní obchod ADRA Turnov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34043-2997-4475-95CF-5151C5D4119D}" type="slidenum">
              <a:rPr lang="cs-CZ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Charitativní obchod ADRA Turnov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2CB31F-8579-45CC-B921-E5F2EC05A844}" type="slidenum">
              <a:rPr lang="cs-CZ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Charitativní obchod ADRA Turnov 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A83CBB-80C5-423B-808B-EDF35AEEB4E3}" type="slidenum">
              <a:rPr lang="cs-CZ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Charitativní obchod ADRA Turnov 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B6DE92-BF47-4A1A-B212-B1BEF37ABF9A}" type="slidenum">
              <a:rPr lang="cs-CZ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Charitativní obchod ADRA Turnov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DD1121-01C5-4B73-A00F-87EC54819204}" type="slidenum">
              <a:rPr lang="cs-CZ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Charitativní obchod ADRA Turnov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EE5E7E-BA43-443B-BA08-219F123BAD8A}" type="slidenum">
              <a:rPr lang="cs-CZ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838200" y="2362200"/>
            <a:ext cx="7693025" cy="1785938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8200" y="4300538"/>
            <a:ext cx="7693025" cy="1785937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2438400" y="6248400"/>
            <a:ext cx="2130425" cy="474663"/>
          </a:xfrm>
        </p:spPr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5791200" y="6248400"/>
            <a:ext cx="2897188" cy="474663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Charitativní obchod ADRA Turnov 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38" y="6242050"/>
            <a:ext cx="587375" cy="488950"/>
          </a:xfrm>
        </p:spPr>
        <p:txBody>
          <a:bodyPr/>
          <a:lstStyle>
            <a:lvl1pPr>
              <a:defRPr/>
            </a:lvl1pPr>
          </a:lstStyle>
          <a:p>
            <a:fld id="{3AC11709-2178-44D1-987F-96991B36F459}" type="slidenum">
              <a:rPr lang="cs-CZ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28675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2867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67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/>
                <a:ahLst/>
                <a:cxnLst>
                  <a:cxn ang="0">
                    <a:pos x="1728" y="0"/>
                  </a:cxn>
                  <a:cxn ang="0">
                    <a:pos x="1728" y="480"/>
                  </a:cxn>
                  <a:cxn ang="0">
                    <a:pos x="380" y="482"/>
                  </a:cxn>
                  <a:cxn ang="0">
                    <a:pos x="354" y="480"/>
                  </a:cxn>
                  <a:cxn ang="0">
                    <a:pos x="308" y="489"/>
                  </a:cxn>
                  <a:cxn ang="0">
                    <a:pos x="246" y="531"/>
                  </a:cxn>
                  <a:cxn ang="0">
                    <a:pos x="206" y="597"/>
                  </a:cxn>
                  <a:cxn ang="0">
                    <a:pos x="192" y="666"/>
                  </a:cxn>
                  <a:cxn ang="0">
                    <a:pos x="192" y="735"/>
                  </a:cxn>
                  <a:cxn ang="0">
                    <a:pos x="0" y="735"/>
                  </a:cxn>
                  <a:cxn ang="0">
                    <a:pos x="0" y="480"/>
                  </a:cxn>
                  <a:cxn ang="0">
                    <a:pos x="0" y="0"/>
                  </a:cxn>
                  <a:cxn ang="0">
                    <a:pos x="1728" y="0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endParaRPr lang="cs-CZ" dirty="0"/>
              </a:p>
            </p:txBody>
          </p:sp>
        </p:grpSp>
        <p:grpSp>
          <p:nvGrpSpPr>
            <p:cNvPr id="28678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28679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680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 dirty="0"/>
              </a:p>
            </p:txBody>
          </p:sp>
        </p:grpSp>
      </p:grpSp>
      <p:sp>
        <p:nvSpPr>
          <p:cNvPr id="28681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2868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868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endParaRPr lang="cs-CZ" dirty="0"/>
          </a:p>
        </p:txBody>
      </p:sp>
      <p:sp>
        <p:nvSpPr>
          <p:cNvPr id="2868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cs-CZ" dirty="0"/>
              <a:t>Charitativní obchod ADRA Turnov </a:t>
            </a:r>
          </a:p>
        </p:txBody>
      </p:sp>
      <p:sp>
        <p:nvSpPr>
          <p:cNvPr id="286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fld id="{66240D50-CC18-405A-899F-F0E1343DDF50}" type="slidenum">
              <a:rPr lang="cs-CZ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hf hd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Moorish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Edwin_Lord_Weeks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2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776536"/>
            <a:ext cx="7924800" cy="1284312"/>
          </a:xfrm>
        </p:spPr>
        <p:txBody>
          <a:bodyPr/>
          <a:lstStyle/>
          <a:p>
            <a:pPr algn="ctr"/>
            <a:r>
              <a:rPr lang="cs-CZ" sz="4000" dirty="0"/>
              <a:t>Dobrovolnictví na hraně</a:t>
            </a:r>
            <a:br>
              <a:rPr lang="cs-CZ" sz="4000" dirty="0"/>
            </a:br>
            <a:r>
              <a:rPr lang="cs-CZ" sz="4000" dirty="0"/>
              <a:t>Turnov 16. 9. 2019</a:t>
            </a: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1"/>
          </p:nvPr>
        </p:nvSpPr>
        <p:spPr>
          <a:xfrm>
            <a:off x="899592" y="2362200"/>
            <a:ext cx="7631633" cy="2074912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/>
              <a:t>Dobrovolnictví generující příjem </a:t>
            </a:r>
          </a:p>
          <a:p>
            <a:pPr marL="0" indent="0" algn="ctr">
              <a:buNone/>
            </a:pPr>
            <a:r>
              <a:rPr lang="cs-CZ" dirty="0"/>
              <a:t>Charitativní obchody ADRA 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2400" dirty="0" err="1"/>
              <a:t>Mili</a:t>
            </a:r>
            <a:r>
              <a:rPr lang="cs-CZ" sz="2400" dirty="0"/>
              <a:t> a Michal </a:t>
            </a:r>
            <a:r>
              <a:rPr lang="cs-CZ" sz="2400" dirty="0" err="1"/>
              <a:t>Čančíkovi</a:t>
            </a:r>
            <a:endParaRPr lang="cs-CZ" sz="2400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950" y="4760173"/>
            <a:ext cx="3809524" cy="866667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508104" y="6248400"/>
            <a:ext cx="3180284" cy="474663"/>
          </a:xfrm>
        </p:spPr>
        <p:txBody>
          <a:bodyPr/>
          <a:lstStyle/>
          <a:p>
            <a:r>
              <a:rPr lang="cs-CZ" dirty="0"/>
              <a:t>Dobrovolnické centrum ADRA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Dobrovolnictví generující příjem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Jak zaplatit dobrovolnický program?</a:t>
            </a:r>
          </a:p>
          <a:p>
            <a:r>
              <a:rPr lang="cs-CZ" dirty="0"/>
              <a:t>Jak se dobrovolníci podílejí na získávání zdrojů?</a:t>
            </a:r>
          </a:p>
          <a:p>
            <a:r>
              <a:rPr lang="cs-CZ" dirty="0"/>
              <a:t>Jak se můžou a zda se můžou dobrovolníci na financování dobrovolnického programu spolupodílet?</a:t>
            </a:r>
          </a:p>
          <a:p>
            <a:r>
              <a:rPr lang="cs-CZ" dirty="0"/>
              <a:t>Jak fungují v České republice charitativní obchody?</a:t>
            </a:r>
          </a:p>
          <a:p>
            <a:pPr marL="0" indent="0">
              <a:buNone/>
            </a:pPr>
            <a:r>
              <a:rPr lang="cs-CZ" dirty="0"/>
              <a:t> 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002460" y="6256337"/>
            <a:ext cx="3684340" cy="474663"/>
          </a:xfrm>
        </p:spPr>
        <p:txBody>
          <a:bodyPr/>
          <a:lstStyle/>
          <a:p>
            <a:r>
              <a:rPr lang="cs-CZ" dirty="0"/>
              <a:t>Dobrovolnické centrum ADRA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2637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Charitativní obchody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004048" y="6248400"/>
            <a:ext cx="3684340" cy="474663"/>
          </a:xfrm>
        </p:spPr>
        <p:txBody>
          <a:bodyPr/>
          <a:lstStyle/>
          <a:p>
            <a:r>
              <a:rPr lang="cs-CZ" dirty="0"/>
              <a:t>Dobrovolnické centrum ADRA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533900"/>
            <a:ext cx="2566750" cy="127794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714" y="2934847"/>
            <a:ext cx="3537885" cy="47538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256" y="2476500"/>
            <a:ext cx="2161615" cy="168125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714" y="4573244"/>
            <a:ext cx="619125" cy="43815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834" y="4059511"/>
            <a:ext cx="1903765" cy="1903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008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Koalice charitativních obchodů </a:t>
            </a:r>
            <a:br>
              <a:rPr lang="cs-CZ" dirty="0"/>
            </a:br>
            <a:r>
              <a:rPr lang="cs-CZ" dirty="0"/>
              <a:t>v České republice?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Budeme víc vidět</a:t>
            </a:r>
          </a:p>
          <a:p>
            <a:r>
              <a:rPr lang="cs-CZ" dirty="0"/>
              <a:t>Můžeme se od sebe učit</a:t>
            </a:r>
          </a:p>
          <a:p>
            <a:r>
              <a:rPr lang="cs-CZ" dirty="0"/>
              <a:t>Máme šanci se lépe bránit zneužití myšlenek</a:t>
            </a:r>
          </a:p>
          <a:p>
            <a:r>
              <a:rPr lang="cs-CZ" dirty="0"/>
              <a:t>Chceme společně usilovat o rozvoj CHO</a:t>
            </a:r>
          </a:p>
          <a:p>
            <a:r>
              <a:rPr lang="cs-CZ" dirty="0"/>
              <a:t>Jsme připraveni společně hledat nové cesty – legislativní návrhy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364088" y="6248400"/>
            <a:ext cx="3324300" cy="47466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7650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Charitativní obchody ADRA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362200"/>
            <a:ext cx="7848600" cy="4457112"/>
          </a:xfrm>
        </p:spPr>
        <p:txBody>
          <a:bodyPr/>
          <a:lstStyle/>
          <a:p>
            <a:r>
              <a:rPr lang="cs-CZ" dirty="0"/>
              <a:t>Ostrava, Frýdek-Místek  (</a:t>
            </a:r>
            <a:r>
              <a:rPr lang="cs-CZ" b="1" dirty="0"/>
              <a:t>4 prodejny)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Havířov, Karviná, </a:t>
            </a:r>
            <a:r>
              <a:rPr lang="cs-CZ" b="1" dirty="0"/>
              <a:t>Turnov (2 prodejny)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Chomutov, Třinec, Kroměříž, Svitavy, Vyškov, Jablunkov, Orlová, Frýdlant nad Ostravicí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076056" y="6344649"/>
            <a:ext cx="3610744" cy="47466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29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Charitativní obchody ADRA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Dobrovolnické centrum ADRA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6" name="Zástupný symbol pro obsah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342945" y="2767935"/>
            <a:ext cx="3352446" cy="251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27000" prst="slope"/>
          </a:sp3d>
        </p:spPr>
      </p:pic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57237" y="2799455"/>
            <a:ext cx="3821162" cy="30640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slope"/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17085" y="3020966"/>
            <a:ext cx="3959732" cy="29697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</p:spTree>
    <p:extLst>
      <p:ext uri="{BB962C8B-B14F-4D97-AF65-F5344CB8AC3E}">
        <p14:creationId xmlns:p14="http://schemas.microsoft.com/office/powerpoint/2010/main" val="2233548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Charitativní obchody ADRA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92080" y="6248400"/>
            <a:ext cx="3396308" cy="47466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8" name="Zástupný symbol pro obsah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16845" y="2773686"/>
            <a:ext cx="3168354" cy="2376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Zástupný symbol pro obsah 9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917688" y="2377641"/>
            <a:ext cx="4352921" cy="2450804"/>
          </a:xfrm>
          <a:prstGeom prst="rect">
            <a:avLst/>
          </a:prstGeom>
        </p:spPr>
      </p:pic>
      <p:pic>
        <p:nvPicPr>
          <p:cNvPr id="11" name="Zástupný symbol pro obsah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01022" y="4075512"/>
            <a:ext cx="1991616" cy="265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Zástupný symbol pro obsah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62851" y="3143451"/>
            <a:ext cx="2323949" cy="3098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1948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Charitativní obchod ADRA Turnov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076056" y="6248400"/>
            <a:ext cx="3612332" cy="47466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488611"/>
            <a:ext cx="4064696" cy="2286392"/>
          </a:xfrm>
          <a:prstGeom prst="rect">
            <a:avLst/>
          </a:prstGeom>
        </p:spPr>
      </p:pic>
      <p:pic>
        <p:nvPicPr>
          <p:cNvPr id="9" name="Zástupný symbol pro obsah 5" descr="C:\Users\Michal\Desktop\DSC_4074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320103"/>
            <a:ext cx="4167336" cy="30223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Zástupný symbol pro obsah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3928" y="4077072"/>
            <a:ext cx="4099608" cy="2306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387728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Charitativní obchody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>
                <a:ea typeface="Times New Roman" panose="02020603050405020304" pitchFamily="18" charset="0"/>
              </a:rPr>
              <a:t>Smysluplné využití „nepotřebných“ věcí</a:t>
            </a:r>
          </a:p>
          <a:p>
            <a:pPr lvl="0"/>
            <a:r>
              <a:rPr lang="cs-CZ" dirty="0">
                <a:ea typeface="Times New Roman" panose="02020603050405020304" pitchFamily="18" charset="0"/>
              </a:rPr>
              <a:t>Nový trend ve financování NNO</a:t>
            </a:r>
          </a:p>
          <a:p>
            <a:pPr lvl="0"/>
            <a:r>
              <a:rPr lang="cs-CZ" dirty="0">
                <a:ea typeface="Times New Roman" panose="02020603050405020304" pitchFamily="18" charset="0"/>
              </a:rPr>
              <a:t>Příležitost zapojit se při pomoci druhým</a:t>
            </a:r>
          </a:p>
          <a:p>
            <a:pPr lvl="0"/>
            <a:r>
              <a:rPr lang="cs-CZ" dirty="0">
                <a:ea typeface="Times New Roman" panose="02020603050405020304" pitchFamily="18" charset="0"/>
              </a:rPr>
              <a:t>Nabídku dostupného zboží za přijatelné ceny sociálně potřebným a rodinám s nízkými příjmy</a:t>
            </a:r>
          </a:p>
          <a:p>
            <a:pPr lvl="0"/>
            <a:r>
              <a:rPr lang="cs-CZ" dirty="0">
                <a:ea typeface="Times New Roman" panose="02020603050405020304" pitchFamily="18" charset="0"/>
              </a:rPr>
              <a:t>Získávání vlastních finančních prostředků na rozvoj dobrovolnických aktivit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92080" y="6248400"/>
            <a:ext cx="3396308" cy="47466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9246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Charitativní obchod ADRA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ea typeface="Tahoma" panose="020B0604030504040204" pitchFamily="34" charset="0"/>
                <a:cs typeface="Tahoma" panose="020B0604030504040204" pitchFamily="34" charset="0"/>
              </a:rPr>
              <a:t>      </a:t>
            </a:r>
          </a:p>
          <a:p>
            <a:pPr marL="0" indent="0">
              <a:buNone/>
            </a:pPr>
            <a:r>
              <a:rPr lang="cs-CZ" dirty="0">
                <a:ea typeface="Tahoma" panose="020B0604030504040204" pitchFamily="34" charset="0"/>
                <a:cs typeface="Tahoma" panose="020B0604030504040204" pitchFamily="34" charset="0"/>
              </a:rPr>
              <a:t>        </a:t>
            </a:r>
            <a:r>
              <a:rPr lang="cs-CZ" b="1" dirty="0">
                <a:ea typeface="Tahoma" panose="020B0604030504040204" pitchFamily="34" charset="0"/>
                <a:cs typeface="Tahoma" panose="020B0604030504040204" pitchFamily="34" charset="0"/>
              </a:rPr>
              <a:t>Jak jsem se k tomu dostala?</a:t>
            </a:r>
          </a:p>
          <a:p>
            <a:endParaRPr lang="cs-CZ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cs-CZ" dirty="0">
                <a:ea typeface="Tahoma" panose="020B0604030504040204" pitchFamily="34" charset="0"/>
                <a:cs typeface="Tahoma" panose="020B0604030504040204" pitchFamily="34" charset="0"/>
              </a:rPr>
              <a:t>Sociální šatník ADRA Frýdek – Místek</a:t>
            </a:r>
          </a:p>
          <a:p>
            <a:r>
              <a:rPr lang="cs-CZ" dirty="0">
                <a:ea typeface="Tahoma" panose="020B0604030504040204" pitchFamily="34" charset="0"/>
                <a:cs typeface="Tahoma" panose="020B0604030504040204" pitchFamily="34" charset="0"/>
              </a:rPr>
              <a:t>Charitativní obchody v Anglii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364088" y="6242050"/>
            <a:ext cx="3329987" cy="47466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3175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Anglie 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716016" y="6242050"/>
            <a:ext cx="4104456" cy="48101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362821"/>
            <a:ext cx="4013860" cy="3010395"/>
          </a:xfrm>
          <a:prstGeom prst="rect">
            <a:avLst/>
          </a:prstGeom>
        </p:spPr>
      </p:pic>
      <p:pic>
        <p:nvPicPr>
          <p:cNvPr id="8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068960"/>
            <a:ext cx="4199964" cy="3101082"/>
          </a:xfrm>
        </p:spPr>
      </p:pic>
    </p:spTree>
    <p:extLst>
      <p:ext uri="{BB962C8B-B14F-4D97-AF65-F5344CB8AC3E}">
        <p14:creationId xmlns:p14="http://schemas.microsoft.com/office/powerpoint/2010/main" val="301257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6717" y="548680"/>
            <a:ext cx="7924800" cy="1143000"/>
          </a:xfrm>
        </p:spPr>
        <p:txBody>
          <a:bodyPr/>
          <a:lstStyle/>
          <a:p>
            <a:pPr algn="ctr"/>
            <a:r>
              <a:rPr lang="cs-CZ" dirty="0"/>
              <a:t>Anglie konec 19. století 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348880"/>
            <a:ext cx="2718448" cy="3724275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076056" y="6242050"/>
            <a:ext cx="3612332" cy="47466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851920" y="24208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i="1" dirty="0">
                <a:solidFill>
                  <a:srgbClr val="222222"/>
                </a:solidFill>
                <a:latin typeface="Arial" panose="020B0604020202020204" pitchFamily="34" charset="0"/>
              </a:rPr>
              <a:t>The </a:t>
            </a:r>
            <a:r>
              <a:rPr lang="en-US" i="1" dirty="0">
                <a:solidFill>
                  <a:srgbClr val="0645AD"/>
                </a:solidFill>
                <a:latin typeface="Arial" panose="020B0604020202020204" pitchFamily="34" charset="0"/>
                <a:hlinkClick r:id="rId3" tooltip="Moorish"/>
              </a:rPr>
              <a:t>Moorish</a:t>
            </a:r>
            <a:r>
              <a:rPr lang="en-US" i="1" dirty="0">
                <a:solidFill>
                  <a:srgbClr val="222222"/>
                </a:solidFill>
                <a:latin typeface="Arial" panose="020B0604020202020204" pitchFamily="34" charset="0"/>
              </a:rPr>
              <a:t> Bazaar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, painting by 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4" tooltip="Edwin Lord Weeks"/>
              </a:rPr>
              <a:t>Edwin Lord Weeks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, 1873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70409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Charitativní burza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076056" y="6248400"/>
            <a:ext cx="3612332" cy="47466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718" y="2492896"/>
            <a:ext cx="3675682" cy="2756762"/>
          </a:xfr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490390"/>
            <a:ext cx="3442124" cy="2759268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2411760" y="5373216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2010</a:t>
            </a:r>
          </a:p>
        </p:txBody>
      </p:sp>
    </p:spTree>
    <p:extLst>
      <p:ext uri="{BB962C8B-B14F-4D97-AF65-F5344CB8AC3E}">
        <p14:creationId xmlns:p14="http://schemas.microsoft.com/office/powerpoint/2010/main" val="22577762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1513" y="260648"/>
            <a:ext cx="8015287" cy="1644352"/>
          </a:xfrm>
        </p:spPr>
        <p:txBody>
          <a:bodyPr/>
          <a:lstStyle/>
          <a:p>
            <a:pPr algn="ctr"/>
            <a:r>
              <a:rPr lang="cs-CZ" dirty="0"/>
              <a:t>Dobrovolnický program v CHO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Kdo jsou naši dobrovolníci?</a:t>
            </a:r>
          </a:p>
          <a:p>
            <a:r>
              <a:rPr lang="cs-CZ" dirty="0"/>
              <a:t>Kolik je to stojí času?</a:t>
            </a:r>
          </a:p>
          <a:p>
            <a:r>
              <a:rPr lang="cs-CZ" dirty="0"/>
              <a:t>Jaké mají potřeby? 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20072" y="6248400"/>
            <a:ext cx="3468316" cy="47466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14</a:t>
            </a:fld>
            <a:endParaRPr lang="cs-CZ"/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0883480"/>
              </p:ext>
            </p:extLst>
          </p:nvPr>
        </p:nvGraphicFramePr>
        <p:xfrm>
          <a:off x="4646975" y="3532043"/>
          <a:ext cx="3600400" cy="2542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0" r:id="rId3" imgW="5653969" imgH="3992848" progId="">
                  <p:embed/>
                </p:oleObj>
              </mc:Choice>
              <mc:Fallback>
                <p:oleObj r:id="rId3" imgW="5653969" imgH="3992848" progId="">
                  <p:embed/>
                  <p:pic>
                    <p:nvPicPr>
                      <p:cNvPr id="6" name="Objekt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46975" y="3532043"/>
                        <a:ext cx="3600400" cy="25421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41275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Co dělají dobrovolníci v CHO?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436096" y="6248400"/>
            <a:ext cx="3252292" cy="47466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Pomáhají získat finance</a:t>
            </a:r>
          </a:p>
          <a:p>
            <a:r>
              <a:rPr lang="cs-CZ" dirty="0"/>
              <a:t>Pomáhají vytvářet komunitu</a:t>
            </a:r>
          </a:p>
          <a:p>
            <a:r>
              <a:rPr lang="cs-CZ" dirty="0"/>
              <a:t>Pomáhají zviditelnit NNO a dobrovolnictví</a:t>
            </a:r>
          </a:p>
          <a:p>
            <a:r>
              <a:rPr lang="cs-CZ" dirty="0"/>
              <a:t>Pomáhají životnímu prostředí – šetrné obchody</a:t>
            </a:r>
          </a:p>
          <a:p>
            <a:r>
              <a:rPr lang="cs-CZ" dirty="0"/>
              <a:t>Pomáhají sobě a ostatním lidem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8157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Komunikují s dárci, se zákazníky  a spolu navzájem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92080" y="6248400"/>
            <a:ext cx="3396308" cy="47466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16</a:t>
            </a:fld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348880"/>
            <a:ext cx="5514578" cy="3646446"/>
          </a:xfrm>
        </p:spPr>
      </p:pic>
    </p:spTree>
    <p:extLst>
      <p:ext uri="{BB962C8B-B14F-4D97-AF65-F5344CB8AC3E}">
        <p14:creationId xmlns:p14="http://schemas.microsoft.com/office/powerpoint/2010/main" val="20450949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Budují vztahy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108" y="2348880"/>
            <a:ext cx="6207230" cy="4104456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Dobrovolnické centrum ADRA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78407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Třídí dary a určují ceny 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7259" y="2937237"/>
            <a:ext cx="4130793" cy="3098095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364088" y="6248400"/>
            <a:ext cx="3324300" cy="47466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18</a:t>
            </a:fld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420888"/>
            <a:ext cx="4474840" cy="335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65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Zajišťují prodej a chod CHO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7081" y="2851860"/>
            <a:ext cx="3668585" cy="2751438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20072" y="6248400"/>
            <a:ext cx="3468316" cy="474663"/>
          </a:xfrm>
        </p:spPr>
        <p:txBody>
          <a:bodyPr/>
          <a:lstStyle/>
          <a:p>
            <a:r>
              <a:rPr lang="cs-CZ" dirty="0"/>
              <a:t>Dobrovolnické centrum ADRA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19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66889" y="2854381"/>
            <a:ext cx="3688760" cy="276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737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Zapojují se do dalších aktivit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436096" y="6248400"/>
            <a:ext cx="3252292" cy="47466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20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115616" y="2412079"/>
            <a:ext cx="4146873" cy="311015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391395"/>
            <a:ext cx="2428880" cy="3665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270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 Navazují přátelství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436096" y="6248400"/>
            <a:ext cx="3252292" cy="47466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21</a:t>
            </a:fld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45" y="2420888"/>
            <a:ext cx="4092361" cy="2304256"/>
          </a:xfr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12976"/>
            <a:ext cx="4224470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964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Motivace dobrovolníků v CHO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364088" y="6248400"/>
            <a:ext cx="3324300" cy="474663"/>
          </a:xfrm>
        </p:spPr>
        <p:txBody>
          <a:bodyPr/>
          <a:lstStyle/>
          <a:p>
            <a:r>
              <a:rPr lang="cs-CZ" dirty="0"/>
              <a:t>Dobrovolnické centrum ADRA 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Pomoc</a:t>
            </a:r>
          </a:p>
          <a:p>
            <a:r>
              <a:rPr lang="cs-CZ" dirty="0"/>
              <a:t>Příležitost</a:t>
            </a:r>
          </a:p>
          <a:p>
            <a:r>
              <a:rPr lang="cs-CZ" dirty="0"/>
              <a:t>Podpora</a:t>
            </a:r>
          </a:p>
          <a:p>
            <a:r>
              <a:rPr lang="cs-CZ" dirty="0"/>
              <a:t>Přátelství</a:t>
            </a:r>
          </a:p>
          <a:p>
            <a:r>
              <a:rPr lang="cs-CZ" dirty="0"/>
              <a:t>Pořádná legrace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725209" y="2975398"/>
            <a:ext cx="3620229" cy="239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830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Charitativní obchody Turnov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508104" y="6007418"/>
            <a:ext cx="3180284" cy="715646"/>
          </a:xfrm>
        </p:spPr>
        <p:txBody>
          <a:bodyPr/>
          <a:lstStyle/>
          <a:p>
            <a:r>
              <a:rPr lang="cs-CZ" dirty="0"/>
              <a:t>Dobrovolnické centrum </a:t>
            </a:r>
            <a:r>
              <a:rPr lang="cs-CZ"/>
              <a:t>ADRA </a:t>
            </a:r>
            <a:endParaRPr lang="cs-CZ" dirty="0"/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b="1" dirty="0"/>
          </a:p>
          <a:p>
            <a:pPr marL="0" indent="0" algn="ctr">
              <a:buNone/>
            </a:pPr>
            <a:r>
              <a:rPr lang="cs-CZ" b="1" dirty="0"/>
              <a:t>Dovolujeme si vás pozvat do turnovských   </a:t>
            </a:r>
            <a:r>
              <a:rPr lang="cs-C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Charitativních obchodů ADRA </a:t>
            </a: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312" y="3973051"/>
            <a:ext cx="7924800" cy="2006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51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51478-D09F-470C-8296-86CC63E45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Děkujeme za pozornost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FE7D72-4938-47E1-B1D5-8CC2A8273E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Michal </a:t>
            </a:r>
            <a:r>
              <a:rPr lang="en-US" dirty="0" err="1"/>
              <a:t>Čančík</a:t>
            </a:r>
            <a:endParaRPr lang="cs-CZ" dirty="0"/>
          </a:p>
          <a:p>
            <a:pPr lvl="1"/>
            <a:r>
              <a:rPr lang="en-US" dirty="0"/>
              <a:t>michal.cancik@adra.cz</a:t>
            </a:r>
            <a:endParaRPr lang="cs-CZ" dirty="0"/>
          </a:p>
          <a:p>
            <a:pPr lvl="1"/>
            <a:r>
              <a:rPr lang="en-US" dirty="0"/>
              <a:t>604 663 799</a:t>
            </a:r>
            <a:endParaRPr lang="cs-CZ" dirty="0"/>
          </a:p>
          <a:p>
            <a:pPr lvl="1"/>
            <a:endParaRPr lang="cs-CZ" dirty="0"/>
          </a:p>
          <a:p>
            <a:r>
              <a:rPr lang="en-US" dirty="0"/>
              <a:t>Milena </a:t>
            </a:r>
            <a:r>
              <a:rPr lang="en-US" dirty="0" err="1"/>
              <a:t>Čančíková</a:t>
            </a:r>
            <a:endParaRPr lang="cs-CZ" dirty="0"/>
          </a:p>
          <a:p>
            <a:pPr lvl="1"/>
            <a:r>
              <a:rPr lang="cs-CZ" dirty="0"/>
              <a:t>milena.cancikova@adra.cz</a:t>
            </a:r>
          </a:p>
          <a:p>
            <a:pPr lvl="1"/>
            <a:r>
              <a:rPr lang="en-US" dirty="0"/>
              <a:t>737 441 159</a:t>
            </a:r>
            <a:endParaRPr lang="cs-CZ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1D19E0-8928-4168-82DD-060FABDE1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Charitativní obchod ADRA Turnov </a:t>
            </a:r>
            <a:endParaRPr lang="cs-CZ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686A8B-14CF-4C10-A7DC-150250DD0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9428F-DD5B-4BC5-9DE5-83C0727DC6D3}" type="slidenum">
              <a:rPr lang="cs-CZ" smtClean="0"/>
              <a:pPr/>
              <a:t>24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1318747"/>
      </p:ext>
    </p:extLst>
  </p:cSld>
  <p:clrMapOvr>
    <a:masterClrMapping/>
  </p:clrMapOvr>
</p:sld>
</file>

<file path=ppt/theme/theme1.xml><?xml version="1.0" encoding="utf-8"?>
<a:theme xmlns:a="http://schemas.openxmlformats.org/drawingml/2006/main" name="Kapsle">
  <a:themeElements>
    <a:clrScheme name="Kapsl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Kaps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psl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2965</TotalTime>
  <Words>413</Words>
  <Application>Microsoft Office PowerPoint</Application>
  <PresentationFormat>On-screen Show (4:3)</PresentationFormat>
  <Paragraphs>126</Paragraphs>
  <Slides>24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Times New Roman</vt:lpstr>
      <vt:lpstr>Wingdings</vt:lpstr>
      <vt:lpstr>Kapsle</vt:lpstr>
      <vt:lpstr>Dobrovolnictví na hraně Turnov 16. 9. 2019</vt:lpstr>
      <vt:lpstr>Dobrovolnictví generující příjem</vt:lpstr>
      <vt:lpstr>Charitativní obchody</vt:lpstr>
      <vt:lpstr>Koalice charitativních obchodů  v České republice?</vt:lpstr>
      <vt:lpstr>Charitativní obchody ADRA</vt:lpstr>
      <vt:lpstr>Charitativní obchody ADRA</vt:lpstr>
      <vt:lpstr>Charitativní obchody ADRA</vt:lpstr>
      <vt:lpstr>Charitativní obchod ADRA Turnov</vt:lpstr>
      <vt:lpstr>Charitativní obchody</vt:lpstr>
      <vt:lpstr>Charitativní obchod ADRA</vt:lpstr>
      <vt:lpstr>Anglie </vt:lpstr>
      <vt:lpstr>Anglie konec 19. století </vt:lpstr>
      <vt:lpstr>Charitativní burza</vt:lpstr>
      <vt:lpstr>Dobrovolnický program v CHO</vt:lpstr>
      <vt:lpstr>Co dělají dobrovolníci v CHO?</vt:lpstr>
      <vt:lpstr>Komunikují s dárci, se zákazníky  a spolu navzájem</vt:lpstr>
      <vt:lpstr>Budují vztahy</vt:lpstr>
      <vt:lpstr>Třídí dary a určují ceny </vt:lpstr>
      <vt:lpstr>Zajišťují prodej a chod CHO</vt:lpstr>
      <vt:lpstr>Zapojují se do dalších aktivit </vt:lpstr>
      <vt:lpstr> Navazují přátelství</vt:lpstr>
      <vt:lpstr>Motivace dobrovolníků v CHO</vt:lpstr>
      <vt:lpstr>Charitativní obchody Turnov</vt:lpstr>
      <vt:lpstr>Děkujeme za pozornost</vt:lpstr>
    </vt:vector>
  </TitlesOfParts>
  <Company>GOPAS, a.s.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Tomas Holbling</dc:creator>
  <cp:lastModifiedBy>Dana Jirušková</cp:lastModifiedBy>
  <cp:revision>217</cp:revision>
  <dcterms:created xsi:type="dcterms:W3CDTF">2009-03-23T13:30:16Z</dcterms:created>
  <dcterms:modified xsi:type="dcterms:W3CDTF">2019-09-15T12:32:37Z</dcterms:modified>
</cp:coreProperties>
</file>