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70" r:id="rId3"/>
    <p:sldId id="273" r:id="rId4"/>
    <p:sldId id="258" r:id="rId5"/>
    <p:sldId id="259" r:id="rId6"/>
    <p:sldId id="275" r:id="rId7"/>
    <p:sldId id="276" r:id="rId8"/>
    <p:sldId id="261" r:id="rId9"/>
    <p:sldId id="262" r:id="rId10"/>
    <p:sldId id="263" r:id="rId11"/>
    <p:sldId id="264" r:id="rId12"/>
    <p:sldId id="271" r:id="rId13"/>
    <p:sldId id="266" r:id="rId14"/>
    <p:sldId id="267" r:id="rId15"/>
    <p:sldId id="272" r:id="rId16"/>
    <p:sldId id="274" r:id="rId17"/>
    <p:sldId id="268" r:id="rId18"/>
    <p:sldId id="269" r:id="rId19"/>
  </p:sldIdLst>
  <p:sldSz cx="9144000" cy="5143500" type="screen16x9"/>
  <p:notesSz cx="6858000" cy="9144000"/>
  <p:embeddedFontLst>
    <p:embeddedFont>
      <p:font typeface="Calibri" panose="020F0502020204030204" pitchFamily="34" charset="0"/>
      <p:regular r:id="rId21"/>
      <p:bold r:id="rId22"/>
      <p:italic r:id="rId23"/>
      <p:boldItalic r:id="rId24"/>
    </p:embeddedFont>
    <p:embeddedFont>
      <p:font typeface="Open Sans" panose="020B0604020202020204" charset="0"/>
      <p:regular r:id="rId25"/>
      <p:bold r:id="rId26"/>
      <p:italic r:id="rId27"/>
      <p:boldItalic r:id="rId28"/>
    </p:embeddedFont>
    <p:embeddedFont>
      <p:font typeface="PT Sans Narrow" panose="020B0604020202020204" charset="-18"/>
      <p:regular r:id="rId29"/>
      <p:bold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nata Steinbauerová" initials="RS" lastIdx="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A544F"/>
    <a:srgbClr val="DA0000"/>
    <a:srgbClr val="C733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3741982-F9B6-4B9D-BDE2-8D69C8CD184A}">
  <a:tblStyle styleId="{83741982-F9B6-4B9D-BDE2-8D69C8CD184A}" styleName="Table_0">
    <a:wholeTbl>
      <a:tcTxStyle>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07" autoAdjust="0"/>
    <p:restoredTop sz="80605" autoAdjust="0"/>
  </p:normalViewPr>
  <p:slideViewPr>
    <p:cSldViewPr snapToGrid="0">
      <p:cViewPr varScale="1">
        <p:scale>
          <a:sx n="117" d="100"/>
          <a:sy n="117" d="100"/>
        </p:scale>
        <p:origin x="804" y="10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48631905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mpsv.cz/ISPV.php"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cs-CZ" dirty="0"/>
              <a:t>S projektem Česko s dobrovolnictvím počítá byla odborná veřejnost seznámena podrobněji při několika příležitostech, nyní představím pokrok, který jsme za rok a půl udělali.</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lstStyle/>
          <a:p>
            <a:r>
              <a:rPr lang="cs-CZ" dirty="0"/>
              <a:t>Jedná se o společný projekt VŠPJ a HESTIA-Centra pro dobrovolnictví, </a:t>
            </a:r>
            <a:r>
              <a:rPr lang="cs-CZ" dirty="0" err="1"/>
              <a:t>z.ú</a:t>
            </a:r>
            <a:r>
              <a:rPr lang="cs-CZ" dirty="0"/>
              <a:t>. za finanční podpory Technologické agentury ČR, program Éta</a:t>
            </a:r>
          </a:p>
          <a:p>
            <a:r>
              <a:rPr lang="cs-CZ" dirty="0"/>
              <a:t>Projekt se zabývá problematikou </a:t>
            </a:r>
            <a:r>
              <a:rPr lang="cs-CZ" b="1" dirty="0"/>
              <a:t>ekonomické hodnoty dobrovolnictví</a:t>
            </a:r>
          </a:p>
          <a:p>
            <a:r>
              <a:rPr lang="cs-CZ" dirty="0"/>
              <a:t>Výstup č.1: </a:t>
            </a:r>
            <a:r>
              <a:rPr lang="cs-CZ" b="1" dirty="0"/>
              <a:t>Mobilní a webová aplikace </a:t>
            </a:r>
            <a:r>
              <a:rPr lang="cs-CZ" dirty="0"/>
              <a:t>k evidenci dobrovolnických hodin a jejich přepočtu na ekonomickou hodnotu, jejíž koncept</a:t>
            </a:r>
            <a:r>
              <a:rPr lang="cs-CZ" baseline="0" dirty="0"/>
              <a:t> dále představím</a:t>
            </a:r>
            <a:endParaRPr lang="cs-CZ" dirty="0"/>
          </a:p>
          <a:p>
            <a:r>
              <a:rPr lang="cs-CZ" dirty="0"/>
              <a:t>Výstup č. 2: Souhrnná </a:t>
            </a:r>
            <a:r>
              <a:rPr lang="cs-CZ" b="1" dirty="0"/>
              <a:t>výzkumná zpráva</a:t>
            </a:r>
            <a:r>
              <a:rPr lang="cs-CZ" dirty="0"/>
              <a:t> představující </a:t>
            </a:r>
            <a:r>
              <a:rPr lang="cs-CZ" sz="1100" b="0" i="0" u="none" strike="noStrike" cap="none" dirty="0">
                <a:solidFill>
                  <a:srgbClr val="000000"/>
                </a:solidFill>
                <a:effectLst/>
                <a:latin typeface="Arial"/>
                <a:ea typeface="Arial"/>
                <a:cs typeface="Arial"/>
                <a:sym typeface="Arial"/>
              </a:rPr>
              <a:t>teoretické pozadí problematiky, praktické využití údajů o hodnotě dobrovolnictví, a souvislost s ekonomikou neziskových organizací</a:t>
            </a:r>
          </a:p>
          <a:p>
            <a:r>
              <a:rPr lang="cs-CZ" sz="1100" b="0" i="0" u="none" strike="noStrike" cap="none" dirty="0">
                <a:solidFill>
                  <a:srgbClr val="000000"/>
                </a:solidFill>
                <a:effectLst/>
                <a:latin typeface="Arial"/>
                <a:cs typeface="Arial"/>
                <a:sym typeface="Arial"/>
              </a:rPr>
              <a:t>Výstup č. 3: Závěrečná konference v aule VŠPJ 16.4.2020</a:t>
            </a:r>
            <a:endParaRPr lang="cs-CZ" u="none" dirty="0"/>
          </a:p>
        </p:txBody>
      </p:sp>
    </p:spTree>
    <p:extLst>
      <p:ext uri="{BB962C8B-B14F-4D97-AF65-F5344CB8AC3E}">
        <p14:creationId xmlns:p14="http://schemas.microsoft.com/office/powerpoint/2010/main" val="12182185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lstStyle/>
          <a:p>
            <a:endParaRPr lang="cs-CZ" dirty="0"/>
          </a:p>
        </p:txBody>
      </p:sp>
    </p:spTree>
    <p:extLst>
      <p:ext uri="{BB962C8B-B14F-4D97-AF65-F5344CB8AC3E}">
        <p14:creationId xmlns:p14="http://schemas.microsoft.com/office/powerpoint/2010/main" val="1012043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476a804bf7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476a804bf7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cs-CZ" sz="1100" b="0" i="0" u="none" strike="noStrike" cap="none" dirty="0">
                <a:solidFill>
                  <a:srgbClr val="000000"/>
                </a:solidFill>
                <a:effectLst/>
                <a:latin typeface="Arial"/>
                <a:ea typeface="Arial"/>
                <a:cs typeface="Arial"/>
                <a:sym typeface="Arial"/>
              </a:rPr>
              <a:t>b. Z hlediska širšího konceptu filantropie, podobně jako vyčíslujeme materiální a nefinanční dary, budeme umět vyčíslit i dar v podobě času dobrovolníka</a:t>
            </a:r>
            <a:endParaRPr b="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476a804bf7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476a804bf7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cs-CZ" sz="1100" b="0" i="0" u="none" strike="noStrike" cap="none" dirty="0">
                <a:solidFill>
                  <a:srgbClr val="000000"/>
                </a:solidFill>
                <a:effectLst/>
                <a:latin typeface="Arial"/>
                <a:ea typeface="Arial"/>
                <a:cs typeface="Arial"/>
                <a:sym typeface="Arial"/>
              </a:rPr>
              <a:t>1/ Jeden citát říká, že historie dobrovolnictví je psána neviditelným inkoustem, a ekonomická hodnota dobrovolnictví je kouzlo, které ten inkoust činí viditelným, pomáhá dát tvar a podobu přínosu, kterým občané přispívají do společnosti prostřednictvím dobrovolnictví. Je to tedy mimo jiné jeden ze způsobů, jak společnosti, ale i dárcům a dobrovolníkům ukázat, že dobrovolnictví má smysl, že dobrovolnictví se počítá</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cs-CZ"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r>
              <a:rPr lang="cs" sz="1100" dirty="0">
                <a:solidFill>
                  <a:srgbClr val="5A544F"/>
                </a:solidFill>
                <a:latin typeface="Calibri"/>
                <a:ea typeface="Calibri"/>
                <a:cs typeface="Calibri"/>
                <a:sym typeface="Calibri"/>
              </a:rPr>
              <a:t>2/ Ukazatel, vstupující </a:t>
            </a:r>
            <a:r>
              <a:rPr lang="cs" sz="1100" b="0" dirty="0">
                <a:solidFill>
                  <a:srgbClr val="5A544F"/>
                </a:solidFill>
                <a:latin typeface="Calibri"/>
                <a:ea typeface="Calibri"/>
                <a:cs typeface="Calibri"/>
                <a:sym typeface="Calibri"/>
              </a:rPr>
              <a:t>do satelitních účtů </a:t>
            </a:r>
            <a:r>
              <a:rPr lang="cs" sz="1100" dirty="0">
                <a:solidFill>
                  <a:srgbClr val="5A544F"/>
                </a:solidFill>
                <a:latin typeface="Calibri"/>
                <a:ea typeface="Calibri"/>
                <a:cs typeface="Calibri"/>
                <a:sym typeface="Calibri"/>
              </a:rPr>
              <a:t>neziskových organizací </a:t>
            </a:r>
            <a:r>
              <a:rPr lang="cs" b="0" i="0" u="none" baseline="0" dirty="0"/>
              <a:t>ČSÚ, </a:t>
            </a:r>
            <a:r>
              <a:rPr lang="cs-CZ" b="0" i="0" u="none" baseline="0" dirty="0"/>
              <a:t>který s touto hodnotou pracuje v odhadech produkce NNO</a:t>
            </a:r>
            <a:endParaRPr lang="cs" b="0" i="0" u="none" baseline="0" dirty="0"/>
          </a:p>
          <a:p>
            <a:pPr marL="0" lvl="0" indent="0" algn="l" rtl="0">
              <a:spcBef>
                <a:spcPts val="0"/>
              </a:spcBef>
              <a:spcAft>
                <a:spcPts val="0"/>
              </a:spcAft>
              <a:buNone/>
            </a:pPr>
            <a:endParaRPr lang="cs" dirty="0"/>
          </a:p>
          <a:p>
            <a:pPr marL="0" lvl="0" indent="0" algn="l" rtl="0">
              <a:spcBef>
                <a:spcPts val="0"/>
              </a:spcBef>
              <a:spcAft>
                <a:spcPts val="0"/>
              </a:spcAft>
              <a:buNone/>
            </a:pPr>
            <a:r>
              <a:rPr lang="cs" dirty="0"/>
              <a:t>4) A konečně, je to přibližný odhad jedné dimenze významu a hodnoty dobrovolnictví. Před lety vyšlo v médiích několik článků o hodnotě dobrovolnictví v dobrovolnických centrech ADRA  s titulkem, dobrovolníci odpracovali miliony, ve skutečnosti jsou k nezaplacení, kde se doplňovala “tvrdá čísla” o hodnotě dobrovolnictví s příklady dobré praxe. Naše aplikace vám tedy nabízí nástroj, jak relativně snadno a rychle získat další prostředek, jak zasáhnout veřejnost tím, co děláte, a třeba i jak získat další partnery pro svoji práci.</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lstStyle/>
          <a:p>
            <a:r>
              <a:rPr lang="cs-CZ" dirty="0"/>
              <a:t>Když jsme propojili teorii a praxi, vznikl DOBROMETR</a:t>
            </a:r>
          </a:p>
          <a:p>
            <a:r>
              <a:rPr lang="cs-CZ" dirty="0"/>
              <a:t>V názvu i logu jsme se snažili propojit srdeční rozměr dobrovolnictví a snahu vyjádřit</a:t>
            </a:r>
            <a:r>
              <a:rPr lang="cs-CZ" baseline="0" dirty="0"/>
              <a:t> přínos čísly</a:t>
            </a:r>
            <a:endParaRPr lang="cs-CZ" dirty="0"/>
          </a:p>
          <a:p>
            <a:r>
              <a:rPr lang="cs-CZ" dirty="0"/>
              <a:t>V zahraničí</a:t>
            </a:r>
            <a:r>
              <a:rPr lang="cs-CZ" baseline="0" dirty="0"/>
              <a:t> patří sledování dobrovolnických hodin a vyčíslování jejich </a:t>
            </a:r>
            <a:r>
              <a:rPr lang="cs-CZ" baseline="0" dirty="0" err="1"/>
              <a:t>ek</a:t>
            </a:r>
            <a:r>
              <a:rPr lang="cs-CZ" baseline="0" dirty="0"/>
              <a:t>. hodnoty k běžným disciplínám a mne potěšilo, že v příspěvcích JUDr. </a:t>
            </a:r>
            <a:r>
              <a:rPr lang="cs-CZ" baseline="0" dirty="0" err="1"/>
              <a:t>Barboříka</a:t>
            </a:r>
            <a:r>
              <a:rPr lang="cs-CZ" baseline="0" dirty="0"/>
              <a:t> i plk. Hladíka již přepočet dobrovolnických hodin  na ekonomickou hodnotu zazněl, čímž se dokazuje, že toto téma ve společnosti rezonuje a DOBROMETR přichází v pravý čas.</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cs-CZ" baseline="0" dirty="0" err="1"/>
              <a:t>Dobrometr</a:t>
            </a:r>
            <a:r>
              <a:rPr lang="cs-CZ" baseline="0" dirty="0"/>
              <a:t> se nyní programuje, dnes představím jeho koncept, princip – </a:t>
            </a:r>
            <a:r>
              <a:rPr lang="cs-CZ" sz="1100" b="0" i="0" u="none" strike="noStrike" cap="none" dirty="0">
                <a:solidFill>
                  <a:srgbClr val="000000"/>
                </a:solidFill>
                <a:effectLst/>
                <a:latin typeface="Arial"/>
                <a:ea typeface="Arial"/>
                <a:cs typeface="Arial"/>
                <a:sym typeface="Arial"/>
              </a:rPr>
              <a:t>Každá organizace, která si v aplikaci zřídí účet, k němu bude mít přístup z různých typů zařízení. Po zaregistrování organizace a vložení programu nadešel den například akce Ukliďme Česko. Koordinátor skupinky dobrovolníků si po skončení práce sundá rukavice, vyndá mobil, spočítá účastníky, vynásobí počtem hodin, zvolí typ činnosti (zde manuální) a vloží počet hodin. Když toto udělá najednou 10 skupinek v regionu, může během chvíle PR pracovník po exportu dat už psát článek na FB nebo do regionálních novin a využít v něm jak údaj o počtu odpracovaných hodin, tak přiblížit veřejnosti ekonomickou hodnotu práce odvedené dobrovolníky.</a:t>
            </a:r>
          </a:p>
          <a:p>
            <a:endParaRPr lang="cs-CZ" dirty="0"/>
          </a:p>
        </p:txBody>
      </p:sp>
    </p:spTree>
    <p:extLst>
      <p:ext uri="{BB962C8B-B14F-4D97-AF65-F5344CB8AC3E}">
        <p14:creationId xmlns:p14="http://schemas.microsoft.com/office/powerpoint/2010/main" val="290834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476a804bf7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476a804bf7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cs-CZ" dirty="0"/>
              <a:t>Registrovat s mohou nejen organizace, ale i </a:t>
            </a:r>
            <a:r>
              <a:rPr lang="cs-CZ" b="1" dirty="0"/>
              <a:t>neformální uskupení dobrovolníků</a:t>
            </a:r>
            <a:r>
              <a:rPr lang="cs-CZ" dirty="0"/>
              <a:t>.</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476a804bf7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476a804bf7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cs" dirty="0"/>
              <a:t>Uživatel, který zřizoval registraci organizace, bude mít automaticky přidělenou roli hlavního koordinátora. Následně bude možné role jednotlivých uživatelů upravovat. Celkem bude možné mít následující tři role uživatelů v dané organizaci: hlavní koordinátor, koordinátor a pouze čtení. Tyto role se budou lišit v pravomocech a bude záležet na dané organizaci, zda a jak je obsadí. Hlavńi koordinátor bude vždy jeden a jako jediný bude mít možnost vytvářet ve vlastní organizaci nové uživatelské účty, kromě toho bude mít práva jako koordinátor. Koordinátoři dobrovolníků budou moci vytvářet dobrovolnické programy, vkládat dobrovolnické hodiny i vytvářet exporty. Poslední pozice bude zřejmě aktuální spíše pro větší organizace, kdy bude možné zřídit účet “pouze pro čtení”, který nebude moci žádné údaje vkládat nebo měnit, ale bude moci exportovat údaje, např. pro potřeby tiskových a výročních zpráv, apod. Nastavení rolí bude možné v průběhu času měnit.</a:t>
            </a: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4771fd4eb0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4771fd4eb0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cs" dirty="0"/>
              <a:t>Při tvorbě programu se bude z předvolené nabídky vybírat primární oblast programu.</a:t>
            </a:r>
            <a:r>
              <a:rPr lang="cs" b="0" dirty="0"/>
              <a:t> </a:t>
            </a:r>
            <a:r>
              <a:rPr lang="cs-CZ" b="0" dirty="0"/>
              <a:t>K</a:t>
            </a:r>
            <a:r>
              <a:rPr lang="cs" b="0" dirty="0"/>
              <a:t>aždá oblast bude mít </a:t>
            </a:r>
            <a:r>
              <a:rPr lang="cs" b="1" dirty="0"/>
              <a:t>přizpůsobené popisy dobrovolnických činností </a:t>
            </a:r>
            <a:r>
              <a:rPr lang="cs" b="0" dirty="0"/>
              <a:t>tak, aby byly pro organizace z dané oblasti co nejintuitivnější. Druhý důvod je, že bychom rádi určitým způsobem jednou ročně </a:t>
            </a:r>
            <a:r>
              <a:rPr lang="cs" b="1" dirty="0"/>
              <a:t>exportovali souhrnné údaje </a:t>
            </a:r>
            <a:r>
              <a:rPr lang="cs" dirty="0"/>
              <a:t>za jednotlivé oblasti dobrovolnictví. </a:t>
            </a: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476a804bf7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476a804bf7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cs" b="0" dirty="0"/>
              <a:t>Výběr oblastí se ukázal jako poměrně náročný úkol, neboť ani v odborné literatuře nepanuje shoda na tom, jak dobrovolnictví rozdělovat. Různé přístupy také kladou důraz na různé rozlišovací znaky, různě pracují s tematickými a průřezovými kategoriemi, apod. My jsme se rozhodli jít cestou </a:t>
            </a:r>
            <a:r>
              <a:rPr lang="cs" b="1" dirty="0"/>
              <a:t>zamýšlených přínosů dobrovolnictví</a:t>
            </a:r>
            <a:r>
              <a:rPr lang="cs" b="0" dirty="0"/>
              <a:t>, jinými slovy, co se dobrovolnictví snaží změnit, čeho usiluje dosáhnout. Identifikovali jsme devět hlavních poznávacích znaků a následně i devět oblastí dobrovolnictví. Je jasné, že řada dobrovolnických aktivit zasahuje do dvou a více oblastí, pro potřeby aplikace bude třeba vybrat jednu oblast, kterou daná organizace vnímá jako dominantní. </a:t>
            </a:r>
            <a:endParaRPr b="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lstStyle/>
          <a:p>
            <a:r>
              <a:rPr lang="cs-CZ" sz="1100" b="0" i="0" u="none" strike="noStrike" cap="none" dirty="0">
                <a:solidFill>
                  <a:srgbClr val="000000"/>
                </a:solidFill>
                <a:effectLst/>
                <a:latin typeface="Arial"/>
                <a:ea typeface="Arial"/>
                <a:cs typeface="Arial"/>
                <a:sym typeface="Arial"/>
              </a:rPr>
              <a:t>Jakmile bude dobrovolnický program vytvořen, a zvolena jeho primární oblast, můžeme přistoupit ke vkládání dobrovolnických hodin, a to </a:t>
            </a:r>
            <a:r>
              <a:rPr lang="cs-CZ" sz="1100" b="1" i="0" u="none" strike="noStrike" cap="none" dirty="0">
                <a:solidFill>
                  <a:srgbClr val="000000"/>
                </a:solidFill>
                <a:effectLst/>
                <a:latin typeface="Arial"/>
                <a:ea typeface="Arial"/>
                <a:cs typeface="Arial"/>
                <a:sym typeface="Arial"/>
              </a:rPr>
              <a:t>buďto celkově </a:t>
            </a:r>
            <a:r>
              <a:rPr lang="cs-CZ" sz="1100" b="0" i="0" u="none" strike="noStrike" cap="none" dirty="0">
                <a:solidFill>
                  <a:srgbClr val="000000"/>
                </a:solidFill>
                <a:effectLst/>
                <a:latin typeface="Arial"/>
                <a:ea typeface="Arial"/>
                <a:cs typeface="Arial"/>
                <a:sym typeface="Arial"/>
              </a:rPr>
              <a:t>(za danou skupinu dobrovolníků), </a:t>
            </a:r>
            <a:r>
              <a:rPr lang="cs-CZ" sz="1100" b="1" i="0" u="none" strike="noStrike" cap="none" dirty="0">
                <a:solidFill>
                  <a:srgbClr val="000000"/>
                </a:solidFill>
                <a:effectLst/>
                <a:latin typeface="Arial"/>
                <a:ea typeface="Arial"/>
                <a:cs typeface="Arial"/>
                <a:sym typeface="Arial"/>
              </a:rPr>
              <a:t>nebo za každého dobrovolníka zvlášť</a:t>
            </a:r>
            <a:r>
              <a:rPr lang="cs-CZ" sz="1100" b="0" i="0" u="none" strike="noStrike" cap="none" dirty="0">
                <a:solidFill>
                  <a:srgbClr val="000000"/>
                </a:solidFill>
                <a:effectLst/>
                <a:latin typeface="Arial"/>
                <a:ea typeface="Arial"/>
                <a:cs typeface="Arial"/>
                <a:sym typeface="Arial"/>
              </a:rPr>
              <a:t>. První přístup je administrativně jednodušší, druhý přístup naopak umožňuje sledovat dobrovolnické hodiny a hodnotu dobrovolnictví za každého dobrovolníka zvlášť.</a:t>
            </a:r>
          </a:p>
          <a:p>
            <a:r>
              <a:rPr lang="cs-CZ" sz="1100" b="0" i="0" u="none" strike="noStrike" cap="none" dirty="0">
                <a:solidFill>
                  <a:srgbClr val="000000"/>
                </a:solidFill>
                <a:effectLst/>
                <a:latin typeface="Arial"/>
                <a:ea typeface="Arial"/>
                <a:cs typeface="Arial"/>
                <a:sym typeface="Arial"/>
              </a:rPr>
              <a:t>V obou případech bude třeba u vkládaných dobrovolnických hodin zvolit převažující charakter dobrovolnické práce. Na výběr bude devět kategorií dobrovolnických činností, vycházejících z klasifikace placených zaměstnání (CZ-ISCO). Opět i zde je možné, že daný dobrovolník (nebo skupina dobrovolníků), bude vykonávat různé typy činností, vybereme tu, která bude mít převažující rys. Na místo tohoto obecného popisu uvidí uživatelé aplikace popis přizpůsobené dané oblasti (sport, životní prostředí, sociální péče, apod.), včetně příkladů pro danou oblast. </a:t>
            </a:r>
          </a:p>
          <a:p>
            <a:r>
              <a:rPr lang="cs-CZ" sz="1100" b="0" i="0" u="none" strike="noStrike" cap="none" dirty="0">
                <a:solidFill>
                  <a:srgbClr val="000000"/>
                </a:solidFill>
                <a:effectLst/>
                <a:latin typeface="Arial"/>
                <a:ea typeface="Arial"/>
                <a:cs typeface="Arial"/>
                <a:sym typeface="Arial"/>
              </a:rPr>
              <a:t> Příklad: Program v oblasti Advokacie bude mít v kolonce Dobrovolník specialista jako příklad „právník“, kdežto u programu v oblasti sportu by to byl „rozhodčí“, v oblasti ochrany kulturních památek „stavbyvedoucí“. Devět oblastí dobrovolnictví krát 9 primárních dobrovolnických činností = 81 a více (u některých buněk je příkladů více) příkladů dobrovolnických činností, které pomohou koordinátorovi správně přiřadit činnost. Ať na kolonku Dobrovolníci specialisté klikneme v rámci ekologického, kulturního nebo sociálního programu, vždy povede ke stejné náhradní sazbě ekonomické hodnoty jedné odpracované hodiny.</a:t>
            </a:r>
          </a:p>
          <a:p>
            <a:r>
              <a:rPr lang="cs-CZ" sz="1100" b="0" i="0" u="none" strike="noStrike" cap="none" dirty="0">
                <a:solidFill>
                  <a:srgbClr val="000000"/>
                </a:solidFill>
                <a:effectLst/>
                <a:latin typeface="Arial"/>
                <a:ea typeface="Arial"/>
                <a:cs typeface="Arial"/>
                <a:sym typeface="Arial"/>
              </a:rPr>
              <a:t>Těchto devět náhradních sazeb je z Informačního systému o průměrném výdělku (</a:t>
            </a:r>
            <a:r>
              <a:rPr lang="cs-CZ" sz="1100" b="0" i="0" u="none" strike="noStrike" cap="none" dirty="0">
                <a:solidFill>
                  <a:srgbClr val="000000"/>
                </a:solidFill>
                <a:effectLst/>
                <a:latin typeface="Arial"/>
                <a:ea typeface="Arial"/>
                <a:cs typeface="Arial"/>
                <a:sym typeface="Arial"/>
                <a:hlinkClick r:id="rId3"/>
              </a:rPr>
              <a:t>ISPV</a:t>
            </a:r>
            <a:r>
              <a:rPr lang="cs-CZ" sz="1100" b="0" i="0" u="none" strike="noStrike" cap="none" dirty="0">
                <a:solidFill>
                  <a:srgbClr val="000000"/>
                </a:solidFill>
                <a:effectLst/>
                <a:latin typeface="Arial"/>
                <a:ea typeface="Arial"/>
                <a:cs typeface="Arial"/>
                <a:sym typeface="Arial"/>
              </a:rPr>
              <a:t>), který funguje pod záštitou MPSV. </a:t>
            </a:r>
          </a:p>
        </p:txBody>
      </p:sp>
    </p:spTree>
    <p:extLst>
      <p:ext uri="{BB962C8B-B14F-4D97-AF65-F5344CB8AC3E}">
        <p14:creationId xmlns:p14="http://schemas.microsoft.com/office/powerpoint/2010/main" val="42505664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476a804bf7_1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476a804bf7_1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cs-CZ" dirty="0"/>
              <a:t>2a/ J</a:t>
            </a:r>
            <a:r>
              <a:rPr lang="cs" dirty="0"/>
              <a:t>ednáme s </a:t>
            </a:r>
            <a:r>
              <a:rPr lang="cs-CZ" dirty="0"/>
              <a:t>OSF</a:t>
            </a:r>
            <a:r>
              <a:rPr lang="cs" dirty="0"/>
              <a:t> o tom, že by </a:t>
            </a:r>
            <a:r>
              <a:rPr lang="cs-CZ" dirty="0" err="1"/>
              <a:t>Dobrometr</a:t>
            </a:r>
            <a:r>
              <a:rPr lang="cs" dirty="0"/>
              <a:t> hrál</a:t>
            </a:r>
            <a:r>
              <a:rPr lang="cs" baseline="0" dirty="0"/>
              <a:t> roli ve vykaz</a:t>
            </a:r>
            <a:r>
              <a:rPr lang="cs-CZ" baseline="0" dirty="0"/>
              <a:t>ování</a:t>
            </a:r>
            <a:r>
              <a:rPr lang="cs" baseline="0" dirty="0"/>
              <a:t> </a:t>
            </a:r>
            <a:r>
              <a:rPr lang="cs-CZ" baseline="0" dirty="0" err="1"/>
              <a:t>kofinancí</a:t>
            </a:r>
            <a:r>
              <a:rPr lang="cs-CZ" baseline="0" dirty="0"/>
              <a:t> formou dobrovolnických hodin </a:t>
            </a:r>
            <a:r>
              <a:rPr lang="cs" baseline="0" dirty="0"/>
              <a:t>v </a:t>
            </a:r>
            <a:r>
              <a:rPr lang="cs-CZ" baseline="0" dirty="0"/>
              <a:t>Norských fondech</a:t>
            </a:r>
            <a:r>
              <a:rPr lang="cs" dirty="0"/>
              <a:t>.</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476a804bf7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476a804bf7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cs" dirty="0"/>
              <a:t>1/ </a:t>
            </a:r>
            <a:r>
              <a:rPr lang="cs-CZ" dirty="0"/>
              <a:t>Organizace si sama vybere, zdali bude evidovat hodiny týmově, nebo individuálně za každého dobrovolníka zvlášť.</a:t>
            </a:r>
            <a:endParaRPr lang="cs" dirty="0"/>
          </a:p>
          <a:p>
            <a:pPr marL="0" lvl="0" indent="0" algn="l" rtl="0">
              <a:spcBef>
                <a:spcPts val="0"/>
              </a:spcBef>
              <a:spcAft>
                <a:spcPts val="0"/>
              </a:spcAft>
              <a:buNone/>
            </a:pPr>
            <a:r>
              <a:rPr lang="cs" dirty="0"/>
              <a:t>3/ </a:t>
            </a:r>
            <a:r>
              <a:rPr lang="cs-CZ" dirty="0"/>
              <a:t>Objektivnost údajů je zaručena díky tomu, že činnosti jsou k náhradám přiřazovány na základě charakteristických znaků, nikoli na základě pocitů. ČSÚ z nedostatku dat musí použít pro všechny dobrovolnické hodiny náhradu v hodnotě mediánu pro celou mzdovou sféru, což pak činí některé přepočty nedůvěryhodnými (zejména při hodnocení manuálních prací). My díky devíti typům činnosti můžeme používat přesnější hodnoty devíti mediánů.</a:t>
            </a: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lstStyle/>
          <a:p>
            <a:r>
              <a:rPr lang="cs-CZ" dirty="0" err="1"/>
              <a:t>Dobrometr</a:t>
            </a:r>
            <a:r>
              <a:rPr lang="cs-CZ" dirty="0"/>
              <a:t> po </a:t>
            </a:r>
            <a:r>
              <a:rPr lang="cs-CZ" dirty="0" err="1"/>
              <a:t>doprogramování</a:t>
            </a:r>
            <a:r>
              <a:rPr lang="cs-CZ" dirty="0"/>
              <a:t> čekají tři fáze testování a Vás zde prosím, kdo na to máte chuť a odvahu, abyste nám napsali a přihlásili se do třetí fáze testování, kde bychom rádi měli 2-3 organizace z každé oblasti. Budeme rádi za vaše připomínky a podněty</a:t>
            </a:r>
          </a:p>
        </p:txBody>
      </p:sp>
    </p:spTree>
    <p:extLst>
      <p:ext uri="{BB962C8B-B14F-4D97-AF65-F5344CB8AC3E}">
        <p14:creationId xmlns:p14="http://schemas.microsoft.com/office/powerpoint/2010/main" val="4475250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476a804bf7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476a804bf7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cs" dirty="0"/>
              <a:t>Finální verze aplikace bude k dispozici v dubnu 2020, představena bude na konferenci v Jihlavě, na půdě Vysoké školy polytechnické Jihlava, 16. dubna 2020. Přihlašování bude zahájeno v nejbližších dnech a budeme o něm informovat na webu Dobrovolnik.cz, na webu Hesti</a:t>
            </a:r>
            <a:r>
              <a:rPr lang="cs-CZ" dirty="0"/>
              <a:t>a</a:t>
            </a:r>
            <a:r>
              <a:rPr lang="cs" dirty="0"/>
              <a:t> a Vysoké školy polytechnické </a:t>
            </a:r>
            <a:r>
              <a:rPr lang="cs-CZ" dirty="0"/>
              <a:t>a na </a:t>
            </a:r>
            <a:r>
              <a:rPr lang="cs-CZ" dirty="0" err="1"/>
              <a:t>facebookových</a:t>
            </a:r>
            <a:r>
              <a:rPr lang="cs-CZ" dirty="0"/>
              <a:t> profilech našich organizací</a:t>
            </a:r>
            <a:r>
              <a:rPr lang="cs" dirty="0"/>
              <a:t>. </a:t>
            </a: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476a804bf7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476a804bf7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cxnSp>
        <p:nvCxnSpPr>
          <p:cNvPr id="10" name="Google Shape;10;p2"/>
          <p:cNvCxnSpPr/>
          <p:nvPr/>
        </p:nvCxnSpPr>
        <p:spPr>
          <a:xfrm>
            <a:off x="7007735" y="3176888"/>
            <a:ext cx="562200" cy="0"/>
          </a:xfrm>
          <a:prstGeom prst="straightConnector1">
            <a:avLst/>
          </a:prstGeom>
          <a:noFill/>
          <a:ln w="76200" cap="flat" cmpd="sng">
            <a:solidFill>
              <a:schemeClr val="lt2"/>
            </a:solidFill>
            <a:prstDash val="solid"/>
            <a:round/>
            <a:headEnd type="none" w="sm" len="sm"/>
            <a:tailEnd type="none" w="sm" len="sm"/>
          </a:ln>
        </p:spPr>
      </p:cxnSp>
      <p:cxnSp>
        <p:nvCxnSpPr>
          <p:cNvPr id="11" name="Google Shape;11;p2"/>
          <p:cNvCxnSpPr/>
          <p:nvPr/>
        </p:nvCxnSpPr>
        <p:spPr>
          <a:xfrm>
            <a:off x="1575035" y="3158252"/>
            <a:ext cx="562200" cy="0"/>
          </a:xfrm>
          <a:prstGeom prst="straightConnector1">
            <a:avLst/>
          </a:prstGeom>
          <a:noFill/>
          <a:ln w="76200" cap="flat" cmpd="sng">
            <a:solidFill>
              <a:schemeClr val="lt2"/>
            </a:solidFill>
            <a:prstDash val="solid"/>
            <a:round/>
            <a:headEnd type="none" w="sm" len="sm"/>
            <a:tailEnd type="none" w="sm" len="sm"/>
          </a:ln>
        </p:spPr>
      </p:cxnSp>
      <p:grpSp>
        <p:nvGrpSpPr>
          <p:cNvPr id="12" name="Google Shape;12;p2"/>
          <p:cNvGrpSpPr/>
          <p:nvPr/>
        </p:nvGrpSpPr>
        <p:grpSpPr>
          <a:xfrm>
            <a:off x="1004144" y="1022025"/>
            <a:ext cx="7136668" cy="1524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4"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15" name="Google Shape;15;p2"/>
          <p:cNvGrpSpPr/>
          <p:nvPr/>
        </p:nvGrpSpPr>
        <p:grpSpPr>
          <a:xfrm>
            <a:off x="1004151" y="3969100"/>
            <a:ext cx="7136668" cy="152400"/>
            <a:chOff x="1346435" y="3969088"/>
            <a:chExt cx="6452100" cy="152400"/>
          </a:xfrm>
        </p:grpSpPr>
        <p:cxnSp>
          <p:nvCxnSpPr>
            <p:cNvPr id="16"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7"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9" name="Google Shape;19;p2"/>
          <p:cNvSpPr txBox="1">
            <a:spLocks noGrp="1"/>
          </p:cNvSpPr>
          <p:nvPr>
            <p:ph type="subTitle" idx="1"/>
          </p:nvPr>
        </p:nvSpPr>
        <p:spPr>
          <a:xfrm>
            <a:off x="2137225" y="2850039"/>
            <a:ext cx="48705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20" name="Google Shape;2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p3"/>
          <p:cNvSpPr/>
          <p:nvPr/>
        </p:nvSpPr>
        <p:spPr>
          <a:xfrm>
            <a:off x="-50" y="2571900"/>
            <a:ext cx="9144000" cy="25716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txBox="1">
            <a:spLocks noGrp="1"/>
          </p:cNvSpPr>
          <p:nvPr>
            <p:ph type="title"/>
          </p:nvPr>
        </p:nvSpPr>
        <p:spPr>
          <a:xfrm>
            <a:off x="311700" y="814800"/>
            <a:ext cx="8571300" cy="9420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
        <p:nvSpPr>
          <p:cNvPr id="24" name="Google Shape;24;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p4"/>
          <p:cNvSpPr/>
          <p:nvPr/>
        </p:nvSpPr>
        <p:spPr>
          <a:xfrm>
            <a:off x="-75" y="5045700"/>
            <a:ext cx="9144000" cy="978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9" name="Google Shape;2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7" name="Google Shape;3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1" name="Google Shape;4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526350"/>
            <a:ext cx="5613600" cy="4090800"/>
          </a:xfrm>
          <a:prstGeom prst="rect">
            <a:avLst/>
          </a:prstGeom>
        </p:spPr>
        <p:txBody>
          <a:bodyPr spcFirstLastPara="1" wrap="square" lIns="91425" tIns="91425" rIns="91425" bIns="91425" anchor="ctr" anchorCtr="0">
            <a:noAutofit/>
          </a:bodyPr>
          <a:lstStyle>
            <a:lvl1pPr lvl="0">
              <a:spcBef>
                <a:spcPts val="0"/>
              </a:spcBef>
              <a:spcAft>
                <a:spcPts val="0"/>
              </a:spcAft>
              <a:buClr>
                <a:schemeClr val="dk2"/>
              </a:buClr>
              <a:buSzPts val="5400"/>
              <a:buNone/>
              <a:defRPr sz="5400" b="0">
                <a:solidFill>
                  <a:schemeClr val="dk2"/>
                </a:solidFill>
              </a:defRPr>
            </a:lvl1pPr>
            <a:lvl2pPr lvl="1">
              <a:spcBef>
                <a:spcPts val="0"/>
              </a:spcBef>
              <a:spcAft>
                <a:spcPts val="0"/>
              </a:spcAft>
              <a:buClr>
                <a:schemeClr val="dk2"/>
              </a:buClr>
              <a:buSzPts val="5400"/>
              <a:buNone/>
              <a:defRPr sz="5400" b="0">
                <a:solidFill>
                  <a:schemeClr val="dk2"/>
                </a:solidFill>
              </a:defRPr>
            </a:lvl2pPr>
            <a:lvl3pPr lvl="2">
              <a:spcBef>
                <a:spcPts val="0"/>
              </a:spcBef>
              <a:spcAft>
                <a:spcPts val="0"/>
              </a:spcAft>
              <a:buClr>
                <a:schemeClr val="dk2"/>
              </a:buClr>
              <a:buSzPts val="5400"/>
              <a:buNone/>
              <a:defRPr sz="5400" b="0">
                <a:solidFill>
                  <a:schemeClr val="dk2"/>
                </a:solidFill>
              </a:defRPr>
            </a:lvl3pPr>
            <a:lvl4pPr lvl="3">
              <a:spcBef>
                <a:spcPts val="0"/>
              </a:spcBef>
              <a:spcAft>
                <a:spcPts val="0"/>
              </a:spcAft>
              <a:buClr>
                <a:schemeClr val="dk2"/>
              </a:buClr>
              <a:buSzPts val="5400"/>
              <a:buNone/>
              <a:defRPr sz="5400" b="0">
                <a:solidFill>
                  <a:schemeClr val="dk2"/>
                </a:solidFill>
              </a:defRPr>
            </a:lvl4pPr>
            <a:lvl5pPr lvl="4">
              <a:spcBef>
                <a:spcPts val="0"/>
              </a:spcBef>
              <a:spcAft>
                <a:spcPts val="0"/>
              </a:spcAft>
              <a:buClr>
                <a:schemeClr val="dk2"/>
              </a:buClr>
              <a:buSzPts val="5400"/>
              <a:buNone/>
              <a:defRPr sz="5400" b="0">
                <a:solidFill>
                  <a:schemeClr val="dk2"/>
                </a:solidFill>
              </a:defRPr>
            </a:lvl5pPr>
            <a:lvl6pPr lvl="5">
              <a:spcBef>
                <a:spcPts val="0"/>
              </a:spcBef>
              <a:spcAft>
                <a:spcPts val="0"/>
              </a:spcAft>
              <a:buClr>
                <a:schemeClr val="dk2"/>
              </a:buClr>
              <a:buSzPts val="5400"/>
              <a:buNone/>
              <a:defRPr sz="5400" b="0">
                <a:solidFill>
                  <a:schemeClr val="dk2"/>
                </a:solidFill>
              </a:defRPr>
            </a:lvl6pPr>
            <a:lvl7pPr lvl="6">
              <a:spcBef>
                <a:spcPts val="0"/>
              </a:spcBef>
              <a:spcAft>
                <a:spcPts val="0"/>
              </a:spcAft>
              <a:buClr>
                <a:schemeClr val="dk2"/>
              </a:buClr>
              <a:buSzPts val="5400"/>
              <a:buNone/>
              <a:defRPr sz="5400" b="0">
                <a:solidFill>
                  <a:schemeClr val="dk2"/>
                </a:solidFill>
              </a:defRPr>
            </a:lvl7pPr>
            <a:lvl8pPr lvl="7">
              <a:spcBef>
                <a:spcPts val="0"/>
              </a:spcBef>
              <a:spcAft>
                <a:spcPts val="0"/>
              </a:spcAft>
              <a:buClr>
                <a:schemeClr val="dk2"/>
              </a:buClr>
              <a:buSzPts val="5400"/>
              <a:buNone/>
              <a:defRPr sz="5400" b="0">
                <a:solidFill>
                  <a:schemeClr val="dk2"/>
                </a:solidFill>
              </a:defRPr>
            </a:lvl8pPr>
            <a:lvl9pPr lvl="8">
              <a:spcBef>
                <a:spcPts val="0"/>
              </a:spcBef>
              <a:spcAft>
                <a:spcPts val="0"/>
              </a:spcAft>
              <a:buClr>
                <a:schemeClr val="dk2"/>
              </a:buClr>
              <a:buSzPts val="5400"/>
              <a:buNone/>
              <a:defRPr sz="5400" b="0">
                <a:solidFill>
                  <a:schemeClr val="dk2"/>
                </a:solidFill>
              </a:defRPr>
            </a:lvl9pPr>
          </a:lstStyle>
          <a:p>
            <a:endParaRPr/>
          </a:p>
        </p:txBody>
      </p:sp>
      <p:sp>
        <p:nvSpPr>
          <p:cNvPr id="44" name="Google Shape;4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a:off x="4572000" y="0"/>
            <a:ext cx="4572000" cy="51435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7" name="Google Shape;47;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8" name="Google Shape;48;p9"/>
          <p:cNvSpPr txBox="1">
            <a:spLocks noGrp="1"/>
          </p:cNvSpPr>
          <p:nvPr>
            <p:ph type="title"/>
          </p:nvPr>
        </p:nvSpPr>
        <p:spPr>
          <a:xfrm>
            <a:off x="265500" y="1039675"/>
            <a:ext cx="4045200" cy="16758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9" name="Google Shape;49;p9"/>
          <p:cNvSpPr txBox="1">
            <a:spLocks noGrp="1"/>
          </p:cNvSpPr>
          <p:nvPr>
            <p:ph type="subTitle" idx="1"/>
          </p:nvPr>
        </p:nvSpPr>
        <p:spPr>
          <a:xfrm>
            <a:off x="265500" y="27268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311700" y="4230725"/>
            <a:ext cx="5998800" cy="598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a:endParaRPr/>
          </a:p>
        </p:txBody>
      </p:sp>
      <p:sp>
        <p:nvSpPr>
          <p:cNvPr id="54" name="Google Shape;5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5"/>
        <p:cNvGrpSpPr/>
        <p:nvPr/>
      </p:nvGrpSpPr>
      <p:grpSpPr>
        <a:xfrm>
          <a:off x="0" y="0"/>
          <a:ext cx="0" cy="0"/>
          <a:chOff x="0" y="0"/>
          <a:chExt cx="0" cy="0"/>
        </a:xfrm>
      </p:grpSpPr>
      <p:sp>
        <p:nvSpPr>
          <p:cNvPr id="56" name="Google Shape;56;p11"/>
          <p:cNvSpPr/>
          <p:nvPr/>
        </p:nvSpPr>
        <p:spPr>
          <a:xfrm>
            <a:off x="-75"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1"/>
          <p:cNvSpPr txBox="1">
            <a:spLocks noGrp="1"/>
          </p:cNvSpPr>
          <p:nvPr>
            <p:ph type="title" hasCustomPrompt="1"/>
          </p:nvPr>
        </p:nvSpPr>
        <p:spPr>
          <a:xfrm>
            <a:off x="311700" y="1304850"/>
            <a:ext cx="8520600" cy="15384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3"/>
              </a:buClr>
              <a:buSzPts val="13000"/>
              <a:buNone/>
              <a:defRPr sz="13000">
                <a:solidFill>
                  <a:schemeClr val="accent3"/>
                </a:solidFill>
              </a:defRPr>
            </a:lvl1pPr>
            <a:lvl2pPr lvl="1" algn="ctr">
              <a:spcBef>
                <a:spcPts val="0"/>
              </a:spcBef>
              <a:spcAft>
                <a:spcPts val="0"/>
              </a:spcAft>
              <a:buClr>
                <a:schemeClr val="accent3"/>
              </a:buClr>
              <a:buSzPts val="13000"/>
              <a:buNone/>
              <a:defRPr sz="13000">
                <a:solidFill>
                  <a:schemeClr val="accent3"/>
                </a:solidFill>
              </a:defRPr>
            </a:lvl2pPr>
            <a:lvl3pPr lvl="2" algn="ctr">
              <a:spcBef>
                <a:spcPts val="0"/>
              </a:spcBef>
              <a:spcAft>
                <a:spcPts val="0"/>
              </a:spcAft>
              <a:buClr>
                <a:schemeClr val="accent3"/>
              </a:buClr>
              <a:buSzPts val="13000"/>
              <a:buNone/>
              <a:defRPr sz="13000">
                <a:solidFill>
                  <a:schemeClr val="accent3"/>
                </a:solidFill>
              </a:defRPr>
            </a:lvl3pPr>
            <a:lvl4pPr lvl="3" algn="ctr">
              <a:spcBef>
                <a:spcPts val="0"/>
              </a:spcBef>
              <a:spcAft>
                <a:spcPts val="0"/>
              </a:spcAft>
              <a:buClr>
                <a:schemeClr val="accent3"/>
              </a:buClr>
              <a:buSzPts val="13000"/>
              <a:buNone/>
              <a:defRPr sz="13000">
                <a:solidFill>
                  <a:schemeClr val="accent3"/>
                </a:solidFill>
              </a:defRPr>
            </a:lvl4pPr>
            <a:lvl5pPr lvl="4" algn="ctr">
              <a:spcBef>
                <a:spcPts val="0"/>
              </a:spcBef>
              <a:spcAft>
                <a:spcPts val="0"/>
              </a:spcAft>
              <a:buClr>
                <a:schemeClr val="accent3"/>
              </a:buClr>
              <a:buSzPts val="13000"/>
              <a:buNone/>
              <a:defRPr sz="13000">
                <a:solidFill>
                  <a:schemeClr val="accent3"/>
                </a:solidFill>
              </a:defRPr>
            </a:lvl5pPr>
            <a:lvl6pPr lvl="5" algn="ctr">
              <a:spcBef>
                <a:spcPts val="0"/>
              </a:spcBef>
              <a:spcAft>
                <a:spcPts val="0"/>
              </a:spcAft>
              <a:buClr>
                <a:schemeClr val="accent3"/>
              </a:buClr>
              <a:buSzPts val="13000"/>
              <a:buNone/>
              <a:defRPr sz="13000">
                <a:solidFill>
                  <a:schemeClr val="accent3"/>
                </a:solidFill>
              </a:defRPr>
            </a:lvl6pPr>
            <a:lvl7pPr lvl="6" algn="ctr">
              <a:spcBef>
                <a:spcPts val="0"/>
              </a:spcBef>
              <a:spcAft>
                <a:spcPts val="0"/>
              </a:spcAft>
              <a:buClr>
                <a:schemeClr val="accent3"/>
              </a:buClr>
              <a:buSzPts val="13000"/>
              <a:buNone/>
              <a:defRPr sz="13000">
                <a:solidFill>
                  <a:schemeClr val="accent3"/>
                </a:solidFill>
              </a:defRPr>
            </a:lvl7pPr>
            <a:lvl8pPr lvl="7" algn="ctr">
              <a:spcBef>
                <a:spcPts val="0"/>
              </a:spcBef>
              <a:spcAft>
                <a:spcPts val="0"/>
              </a:spcAft>
              <a:buClr>
                <a:schemeClr val="accent3"/>
              </a:buClr>
              <a:buSzPts val="13000"/>
              <a:buNone/>
              <a:defRPr sz="13000">
                <a:solidFill>
                  <a:schemeClr val="accent3"/>
                </a:solidFill>
              </a:defRPr>
            </a:lvl8pPr>
            <a:lvl9pPr lvl="8" algn="ctr">
              <a:spcBef>
                <a:spcPts val="0"/>
              </a:spcBef>
              <a:spcAft>
                <a:spcPts val="0"/>
              </a:spcAft>
              <a:buClr>
                <a:schemeClr val="accent3"/>
              </a:buClr>
              <a:buSzPts val="13000"/>
              <a:buNone/>
              <a:defRPr sz="13000">
                <a:solidFill>
                  <a:schemeClr val="accent3"/>
                </a:solidFill>
              </a:defRPr>
            </a:lvl9pPr>
          </a:lstStyle>
          <a:p>
            <a:r>
              <a:t>xx%</a:t>
            </a:r>
          </a:p>
        </p:txBody>
      </p:sp>
      <p:sp>
        <p:nvSpPr>
          <p:cNvPr id="58" name="Google Shape;58;p11"/>
          <p:cNvSpPr txBox="1">
            <a:spLocks noGrp="1"/>
          </p:cNvSpPr>
          <p:nvPr>
            <p:ph type="body" idx="1"/>
          </p:nvPr>
        </p:nvSpPr>
        <p:spPr>
          <a:xfrm>
            <a:off x="311700" y="2995650"/>
            <a:ext cx="8520600" cy="10716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9" name="Google Shape;5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tropic">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707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Google Shape;7;p1"/>
          <p:cNvSpPr txBox="1">
            <a:spLocks noGrp="1"/>
          </p:cNvSpPr>
          <p:nvPr>
            <p:ph type="body" idx="1"/>
          </p:nvPr>
        </p:nvSpPr>
        <p:spPr>
          <a:xfrm>
            <a:off x="311700" y="1266325"/>
            <a:ext cx="8520600" cy="33027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marL="914400" lvl="1"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15000"/>
              </a:lnSpc>
              <a:spcBef>
                <a:spcPts val="1600"/>
              </a:spcBef>
              <a:spcAft>
                <a:spcPts val="160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latin typeface="Open Sans"/>
                <a:ea typeface="Open Sans"/>
                <a:cs typeface="Open Sans"/>
                <a:sym typeface="Open Sans"/>
              </a:defRPr>
            </a:lvl1pPr>
            <a:lvl2pPr lvl="1" algn="r">
              <a:buNone/>
              <a:defRPr sz="1000">
                <a:solidFill>
                  <a:schemeClr val="dk2"/>
                </a:solidFill>
                <a:latin typeface="Open Sans"/>
                <a:ea typeface="Open Sans"/>
                <a:cs typeface="Open Sans"/>
                <a:sym typeface="Open Sans"/>
              </a:defRPr>
            </a:lvl2pPr>
            <a:lvl3pPr lvl="2" algn="r">
              <a:buNone/>
              <a:defRPr sz="1000">
                <a:solidFill>
                  <a:schemeClr val="dk2"/>
                </a:solidFill>
                <a:latin typeface="Open Sans"/>
                <a:ea typeface="Open Sans"/>
                <a:cs typeface="Open Sans"/>
                <a:sym typeface="Open Sans"/>
              </a:defRPr>
            </a:lvl3pPr>
            <a:lvl4pPr lvl="3" algn="r">
              <a:buNone/>
              <a:defRPr sz="1000">
                <a:solidFill>
                  <a:schemeClr val="dk2"/>
                </a:solidFill>
                <a:latin typeface="Open Sans"/>
                <a:ea typeface="Open Sans"/>
                <a:cs typeface="Open Sans"/>
                <a:sym typeface="Open Sans"/>
              </a:defRPr>
            </a:lvl4pPr>
            <a:lvl5pPr lvl="4" algn="r">
              <a:buNone/>
              <a:defRPr sz="1000">
                <a:solidFill>
                  <a:schemeClr val="dk2"/>
                </a:solidFill>
                <a:latin typeface="Open Sans"/>
                <a:ea typeface="Open Sans"/>
                <a:cs typeface="Open Sans"/>
                <a:sym typeface="Open Sans"/>
              </a:defRPr>
            </a:lvl5pPr>
            <a:lvl6pPr lvl="5" algn="r">
              <a:buNone/>
              <a:defRPr sz="1000">
                <a:solidFill>
                  <a:schemeClr val="dk2"/>
                </a:solidFill>
                <a:latin typeface="Open Sans"/>
                <a:ea typeface="Open Sans"/>
                <a:cs typeface="Open Sans"/>
                <a:sym typeface="Open Sans"/>
              </a:defRPr>
            </a:lvl6pPr>
            <a:lvl7pPr lvl="6" algn="r">
              <a:buNone/>
              <a:defRPr sz="1000">
                <a:solidFill>
                  <a:schemeClr val="dk2"/>
                </a:solidFill>
                <a:latin typeface="Open Sans"/>
                <a:ea typeface="Open Sans"/>
                <a:cs typeface="Open Sans"/>
                <a:sym typeface="Open Sans"/>
              </a:defRPr>
            </a:lvl7pPr>
            <a:lvl8pPr lvl="7" algn="r">
              <a:buNone/>
              <a:defRPr sz="1000">
                <a:solidFill>
                  <a:schemeClr val="dk2"/>
                </a:solidFill>
                <a:latin typeface="Open Sans"/>
                <a:ea typeface="Open Sans"/>
                <a:cs typeface="Open Sans"/>
                <a:sym typeface="Open Sans"/>
              </a:defRPr>
            </a:lvl8pPr>
            <a:lvl9pPr lvl="8" algn="r">
              <a:buNone/>
              <a:defRPr sz="1000">
                <a:solidFill>
                  <a:schemeClr val="dk2"/>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c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tif"/><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png"/><Relationship Id="rId7"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1.jpg"/><Relationship Id="rId11" Type="http://schemas.openxmlformats.org/officeDocument/2006/relationships/image" Target="../media/image16.jpg"/><Relationship Id="rId5" Type="http://schemas.openxmlformats.org/officeDocument/2006/relationships/image" Target="../media/image10.png"/><Relationship Id="rId10" Type="http://schemas.openxmlformats.org/officeDocument/2006/relationships/image" Target="../media/image15.jpg"/><Relationship Id="rId4" Type="http://schemas.openxmlformats.org/officeDocument/2006/relationships/image" Target="../media/image9.png"/><Relationship Id="rId9" Type="http://schemas.openxmlformats.org/officeDocument/2006/relationships/image" Target="../media/image14.jpg"/></Relationships>
</file>

<file path=ppt/slides/_rels/slide12.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7.png"/><Relationship Id="rId7" Type="http://schemas.openxmlformats.org/officeDocument/2006/relationships/image" Target="../media/image21.jp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0.jpg"/><Relationship Id="rId11" Type="http://schemas.openxmlformats.org/officeDocument/2006/relationships/image" Target="../media/image25.jpg"/><Relationship Id="rId5" Type="http://schemas.openxmlformats.org/officeDocument/2006/relationships/image" Target="../media/image19.jpg"/><Relationship Id="rId10" Type="http://schemas.openxmlformats.org/officeDocument/2006/relationships/image" Target="../media/image24.jpg"/><Relationship Id="rId4" Type="http://schemas.openxmlformats.org/officeDocument/2006/relationships/image" Target="../media/image18.png"/><Relationship Id="rId9" Type="http://schemas.openxmlformats.org/officeDocument/2006/relationships/image" Target="../media/image23.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hyperlink" Target="mailto:jakub.dostal@vspj.cz"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3"/>
          <p:cNvSpPr txBox="1">
            <a:spLocks noGrp="1"/>
          </p:cNvSpPr>
          <p:nvPr>
            <p:ph type="ctrTitle"/>
          </p:nvPr>
        </p:nvSpPr>
        <p:spPr>
          <a:xfrm>
            <a:off x="1004150" y="1277007"/>
            <a:ext cx="7136700" cy="1497157"/>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cs" sz="3600" dirty="0">
                <a:solidFill>
                  <a:srgbClr val="DA0000"/>
                </a:solidFill>
              </a:rPr>
              <a:t>Česko s dobrovolnictvím počítá</a:t>
            </a:r>
            <a:endParaRPr sz="3600" dirty="0">
              <a:solidFill>
                <a:srgbClr val="DA0000"/>
              </a:solidFill>
            </a:endParaRPr>
          </a:p>
        </p:txBody>
      </p:sp>
      <p:sp>
        <p:nvSpPr>
          <p:cNvPr id="67" name="Google Shape;67;p13"/>
          <p:cNvSpPr txBox="1">
            <a:spLocks noGrp="1"/>
          </p:cNvSpPr>
          <p:nvPr>
            <p:ph type="subTitle" idx="1"/>
          </p:nvPr>
        </p:nvSpPr>
        <p:spPr>
          <a:xfrm>
            <a:off x="2137225" y="2881568"/>
            <a:ext cx="48705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dirty="0">
                <a:solidFill>
                  <a:srgbClr val="5A544F"/>
                </a:solidFill>
              </a:rPr>
              <a:t>Představení aplikace Dobrometr</a:t>
            </a:r>
            <a:endParaRPr dirty="0">
              <a:solidFill>
                <a:srgbClr val="5A544F"/>
              </a:solidFill>
            </a:endParaRPr>
          </a:p>
          <a:p>
            <a:pPr marL="0" lvl="0" indent="0" algn="ctr" rtl="0">
              <a:spcBef>
                <a:spcPts val="0"/>
              </a:spcBef>
              <a:spcAft>
                <a:spcPts val="0"/>
              </a:spcAft>
              <a:buNone/>
            </a:pPr>
            <a:endParaRPr dirty="0"/>
          </a:p>
        </p:txBody>
      </p:sp>
      <p:sp>
        <p:nvSpPr>
          <p:cNvPr id="4" name="Google Shape;66;p13">
            <a:extLst>
              <a:ext uri="{FF2B5EF4-FFF2-40B4-BE49-F238E27FC236}">
                <a16:creationId xmlns:a16="http://schemas.microsoft.com/office/drawing/2014/main" id="{A15DC34D-8792-46C3-8C1E-32E679DD2824}"/>
              </a:ext>
            </a:extLst>
          </p:cNvPr>
          <p:cNvSpPr txBox="1">
            <a:spLocks/>
          </p:cNvSpPr>
          <p:nvPr/>
        </p:nvSpPr>
        <p:spPr>
          <a:xfrm>
            <a:off x="1003650" y="1201135"/>
            <a:ext cx="7136700" cy="9135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1"/>
              </a:buClr>
              <a:buSzPts val="5400"/>
              <a:buFont typeface="PT Sans Narrow"/>
              <a:buNone/>
              <a:defRPr sz="5400" b="1" i="0" u="none" strike="noStrike" cap="none">
                <a:solidFill>
                  <a:schemeClr val="accent1"/>
                </a:solidFill>
                <a:latin typeface="PT Sans Narrow"/>
                <a:ea typeface="PT Sans Narrow"/>
                <a:cs typeface="PT Sans Narrow"/>
                <a:sym typeface="PT Sans Narrow"/>
              </a:defRPr>
            </a:lvl1pPr>
            <a:lvl2pPr marR="0" lvl="1" algn="ctr" rtl="0">
              <a:lnSpc>
                <a:spcPct val="100000"/>
              </a:lnSpc>
              <a:spcBef>
                <a:spcPts val="0"/>
              </a:spcBef>
              <a:spcAft>
                <a:spcPts val="0"/>
              </a:spcAft>
              <a:buClr>
                <a:schemeClr val="accent1"/>
              </a:buClr>
              <a:buSzPts val="5400"/>
              <a:buFont typeface="PT Sans Narrow"/>
              <a:buNone/>
              <a:defRPr sz="5400" b="1" i="0" u="none" strike="noStrike" cap="none">
                <a:solidFill>
                  <a:schemeClr val="accent1"/>
                </a:solidFill>
                <a:latin typeface="PT Sans Narrow"/>
                <a:ea typeface="PT Sans Narrow"/>
                <a:cs typeface="PT Sans Narrow"/>
                <a:sym typeface="PT Sans Narrow"/>
              </a:defRPr>
            </a:lvl2pPr>
            <a:lvl3pPr marR="0" lvl="2" algn="ctr" rtl="0">
              <a:lnSpc>
                <a:spcPct val="100000"/>
              </a:lnSpc>
              <a:spcBef>
                <a:spcPts val="0"/>
              </a:spcBef>
              <a:spcAft>
                <a:spcPts val="0"/>
              </a:spcAft>
              <a:buClr>
                <a:schemeClr val="accent1"/>
              </a:buClr>
              <a:buSzPts val="5400"/>
              <a:buFont typeface="PT Sans Narrow"/>
              <a:buNone/>
              <a:defRPr sz="5400" b="1" i="0" u="none" strike="noStrike" cap="none">
                <a:solidFill>
                  <a:schemeClr val="accent1"/>
                </a:solidFill>
                <a:latin typeface="PT Sans Narrow"/>
                <a:ea typeface="PT Sans Narrow"/>
                <a:cs typeface="PT Sans Narrow"/>
                <a:sym typeface="PT Sans Narrow"/>
              </a:defRPr>
            </a:lvl3pPr>
            <a:lvl4pPr marR="0" lvl="3" algn="ctr" rtl="0">
              <a:lnSpc>
                <a:spcPct val="100000"/>
              </a:lnSpc>
              <a:spcBef>
                <a:spcPts val="0"/>
              </a:spcBef>
              <a:spcAft>
                <a:spcPts val="0"/>
              </a:spcAft>
              <a:buClr>
                <a:schemeClr val="accent1"/>
              </a:buClr>
              <a:buSzPts val="5400"/>
              <a:buFont typeface="PT Sans Narrow"/>
              <a:buNone/>
              <a:defRPr sz="5400" b="1" i="0" u="none" strike="noStrike" cap="none">
                <a:solidFill>
                  <a:schemeClr val="accent1"/>
                </a:solidFill>
                <a:latin typeface="PT Sans Narrow"/>
                <a:ea typeface="PT Sans Narrow"/>
                <a:cs typeface="PT Sans Narrow"/>
                <a:sym typeface="PT Sans Narrow"/>
              </a:defRPr>
            </a:lvl4pPr>
            <a:lvl5pPr marR="0" lvl="4" algn="ctr" rtl="0">
              <a:lnSpc>
                <a:spcPct val="100000"/>
              </a:lnSpc>
              <a:spcBef>
                <a:spcPts val="0"/>
              </a:spcBef>
              <a:spcAft>
                <a:spcPts val="0"/>
              </a:spcAft>
              <a:buClr>
                <a:schemeClr val="accent1"/>
              </a:buClr>
              <a:buSzPts val="5400"/>
              <a:buFont typeface="PT Sans Narrow"/>
              <a:buNone/>
              <a:defRPr sz="5400" b="1" i="0" u="none" strike="noStrike" cap="none">
                <a:solidFill>
                  <a:schemeClr val="accent1"/>
                </a:solidFill>
                <a:latin typeface="PT Sans Narrow"/>
                <a:ea typeface="PT Sans Narrow"/>
                <a:cs typeface="PT Sans Narrow"/>
                <a:sym typeface="PT Sans Narrow"/>
              </a:defRPr>
            </a:lvl5pPr>
            <a:lvl6pPr marR="0" lvl="5" algn="ctr" rtl="0">
              <a:lnSpc>
                <a:spcPct val="100000"/>
              </a:lnSpc>
              <a:spcBef>
                <a:spcPts val="0"/>
              </a:spcBef>
              <a:spcAft>
                <a:spcPts val="0"/>
              </a:spcAft>
              <a:buClr>
                <a:schemeClr val="accent1"/>
              </a:buClr>
              <a:buSzPts val="5400"/>
              <a:buFont typeface="PT Sans Narrow"/>
              <a:buNone/>
              <a:defRPr sz="5400" b="1" i="0" u="none" strike="noStrike" cap="none">
                <a:solidFill>
                  <a:schemeClr val="accent1"/>
                </a:solidFill>
                <a:latin typeface="PT Sans Narrow"/>
                <a:ea typeface="PT Sans Narrow"/>
                <a:cs typeface="PT Sans Narrow"/>
                <a:sym typeface="PT Sans Narrow"/>
              </a:defRPr>
            </a:lvl6pPr>
            <a:lvl7pPr marR="0" lvl="6" algn="ctr" rtl="0">
              <a:lnSpc>
                <a:spcPct val="100000"/>
              </a:lnSpc>
              <a:spcBef>
                <a:spcPts val="0"/>
              </a:spcBef>
              <a:spcAft>
                <a:spcPts val="0"/>
              </a:spcAft>
              <a:buClr>
                <a:schemeClr val="accent1"/>
              </a:buClr>
              <a:buSzPts val="5400"/>
              <a:buFont typeface="PT Sans Narrow"/>
              <a:buNone/>
              <a:defRPr sz="5400" b="1" i="0" u="none" strike="noStrike" cap="none">
                <a:solidFill>
                  <a:schemeClr val="accent1"/>
                </a:solidFill>
                <a:latin typeface="PT Sans Narrow"/>
                <a:ea typeface="PT Sans Narrow"/>
                <a:cs typeface="PT Sans Narrow"/>
                <a:sym typeface="PT Sans Narrow"/>
              </a:defRPr>
            </a:lvl7pPr>
            <a:lvl8pPr marR="0" lvl="7" algn="ctr" rtl="0">
              <a:lnSpc>
                <a:spcPct val="100000"/>
              </a:lnSpc>
              <a:spcBef>
                <a:spcPts val="0"/>
              </a:spcBef>
              <a:spcAft>
                <a:spcPts val="0"/>
              </a:spcAft>
              <a:buClr>
                <a:schemeClr val="accent1"/>
              </a:buClr>
              <a:buSzPts val="5400"/>
              <a:buFont typeface="PT Sans Narrow"/>
              <a:buNone/>
              <a:defRPr sz="5400" b="1" i="0" u="none" strike="noStrike" cap="none">
                <a:solidFill>
                  <a:schemeClr val="accent1"/>
                </a:solidFill>
                <a:latin typeface="PT Sans Narrow"/>
                <a:ea typeface="PT Sans Narrow"/>
                <a:cs typeface="PT Sans Narrow"/>
                <a:sym typeface="PT Sans Narrow"/>
              </a:defRPr>
            </a:lvl8pPr>
            <a:lvl9pPr marR="0" lvl="8" algn="ctr" rtl="0">
              <a:lnSpc>
                <a:spcPct val="100000"/>
              </a:lnSpc>
              <a:spcBef>
                <a:spcPts val="0"/>
              </a:spcBef>
              <a:spcAft>
                <a:spcPts val="0"/>
              </a:spcAft>
              <a:buClr>
                <a:schemeClr val="accent1"/>
              </a:buClr>
              <a:buSzPts val="5400"/>
              <a:buFont typeface="PT Sans Narrow"/>
              <a:buNone/>
              <a:defRPr sz="5400" b="1" i="0" u="none" strike="noStrike" cap="none">
                <a:solidFill>
                  <a:schemeClr val="accent1"/>
                </a:solidFill>
                <a:latin typeface="PT Sans Narrow"/>
                <a:ea typeface="PT Sans Narrow"/>
                <a:cs typeface="PT Sans Narrow"/>
                <a:sym typeface="PT Sans Narrow"/>
              </a:defRPr>
            </a:lvl9pPr>
          </a:lstStyle>
          <a:p>
            <a:r>
              <a:rPr lang="cs-CZ" sz="2400" b="0" dirty="0">
                <a:solidFill>
                  <a:srgbClr val="5A544F"/>
                </a:solidFill>
                <a:latin typeface="Open Sans"/>
                <a:ea typeface="Open Sans"/>
                <a:cs typeface="Open Sans"/>
                <a:sym typeface="Open Sans"/>
              </a:rPr>
              <a:t>Dobrovolnictví na hraně</a:t>
            </a:r>
            <a:br>
              <a:rPr lang="cs-CZ" sz="2400" b="0" dirty="0">
                <a:solidFill>
                  <a:srgbClr val="5A544F"/>
                </a:solidFill>
                <a:latin typeface="Open Sans"/>
                <a:ea typeface="Open Sans"/>
                <a:cs typeface="Open Sans"/>
                <a:sym typeface="Open Sans"/>
              </a:rPr>
            </a:br>
            <a:r>
              <a:rPr lang="cs-CZ" sz="2400" b="0" dirty="0">
                <a:solidFill>
                  <a:srgbClr val="5A544F"/>
                </a:solidFill>
                <a:latin typeface="Open Sans"/>
                <a:ea typeface="Open Sans"/>
                <a:cs typeface="Open Sans"/>
                <a:sym typeface="Open Sans"/>
              </a:rPr>
              <a:t>Turnov 16. 9. 2019</a:t>
            </a:r>
            <a:endParaRPr lang="cs-CZ" sz="3600" dirty="0">
              <a:solidFill>
                <a:srgbClr val="DA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F22E480-1C91-4194-8B61-64FE491CD55B}"/>
              </a:ext>
            </a:extLst>
          </p:cNvPr>
          <p:cNvSpPr>
            <a:spLocks noGrp="1"/>
          </p:cNvSpPr>
          <p:nvPr>
            <p:ph type="title"/>
          </p:nvPr>
        </p:nvSpPr>
        <p:spPr/>
        <p:txBody>
          <a:bodyPr/>
          <a:lstStyle/>
          <a:p>
            <a:pPr algn="ctr"/>
            <a:r>
              <a:rPr lang="cs" sz="3200" dirty="0">
                <a:solidFill>
                  <a:srgbClr val="DA0000"/>
                </a:solidFill>
              </a:rPr>
              <a:t>Představení projektu Česko s dobrovolnictvím počítá</a:t>
            </a:r>
            <a:endParaRPr lang="cs-CZ" sz="3200" dirty="0">
              <a:solidFill>
                <a:srgbClr val="DA0000"/>
              </a:solidFill>
            </a:endParaRPr>
          </a:p>
        </p:txBody>
      </p:sp>
      <p:pic>
        <p:nvPicPr>
          <p:cNvPr id="5" name="Obrázek 4">
            <a:extLst>
              <a:ext uri="{FF2B5EF4-FFF2-40B4-BE49-F238E27FC236}">
                <a16:creationId xmlns:a16="http://schemas.microsoft.com/office/drawing/2014/main" id="{F352C17E-6A69-4ADF-B73B-109C1BFFEB4D}"/>
              </a:ext>
            </a:extLst>
          </p:cNvPr>
          <p:cNvPicPr>
            <a:picLocks noChangeAspect="1"/>
          </p:cNvPicPr>
          <p:nvPr/>
        </p:nvPicPr>
        <p:blipFill>
          <a:blip r:embed="rId3"/>
          <a:stretch>
            <a:fillRect/>
          </a:stretch>
        </p:blipFill>
        <p:spPr>
          <a:xfrm>
            <a:off x="244697" y="1366832"/>
            <a:ext cx="3719684" cy="1191358"/>
          </a:xfrm>
          <a:prstGeom prst="rect">
            <a:avLst/>
          </a:prstGeom>
        </p:spPr>
      </p:pic>
      <p:pic>
        <p:nvPicPr>
          <p:cNvPr id="7" name="Obrázek 6">
            <a:extLst>
              <a:ext uri="{FF2B5EF4-FFF2-40B4-BE49-F238E27FC236}">
                <a16:creationId xmlns:a16="http://schemas.microsoft.com/office/drawing/2014/main" id="{C995B6B9-9AF9-47F0-8E85-37B223279696}"/>
              </a:ext>
            </a:extLst>
          </p:cNvPr>
          <p:cNvPicPr>
            <a:picLocks noChangeAspect="1"/>
          </p:cNvPicPr>
          <p:nvPr/>
        </p:nvPicPr>
        <p:blipFill>
          <a:blip r:embed="rId4"/>
          <a:stretch>
            <a:fillRect/>
          </a:stretch>
        </p:blipFill>
        <p:spPr>
          <a:xfrm>
            <a:off x="4258643" y="1328665"/>
            <a:ext cx="1292496" cy="1218477"/>
          </a:xfrm>
          <a:prstGeom prst="rect">
            <a:avLst/>
          </a:prstGeom>
        </p:spPr>
      </p:pic>
      <p:pic>
        <p:nvPicPr>
          <p:cNvPr id="11" name="Obrázek 10">
            <a:extLst>
              <a:ext uri="{FF2B5EF4-FFF2-40B4-BE49-F238E27FC236}">
                <a16:creationId xmlns:a16="http://schemas.microsoft.com/office/drawing/2014/main" id="{6E218A0B-A271-4E84-8641-A715EAEAA25F}"/>
              </a:ext>
            </a:extLst>
          </p:cNvPr>
          <p:cNvPicPr>
            <a:picLocks noChangeAspect="1"/>
          </p:cNvPicPr>
          <p:nvPr/>
        </p:nvPicPr>
        <p:blipFill>
          <a:blip r:embed="rId5"/>
          <a:stretch>
            <a:fillRect/>
          </a:stretch>
        </p:blipFill>
        <p:spPr>
          <a:xfrm>
            <a:off x="6566499" y="1414339"/>
            <a:ext cx="1261875" cy="1261875"/>
          </a:xfrm>
          <a:prstGeom prst="rect">
            <a:avLst/>
          </a:prstGeom>
        </p:spPr>
      </p:pic>
      <p:pic>
        <p:nvPicPr>
          <p:cNvPr id="13" name="Obrázek 12">
            <a:extLst>
              <a:ext uri="{FF2B5EF4-FFF2-40B4-BE49-F238E27FC236}">
                <a16:creationId xmlns:a16="http://schemas.microsoft.com/office/drawing/2014/main" id="{86DC3919-0C2E-422D-8E56-28D18246CBD7}"/>
              </a:ext>
            </a:extLst>
          </p:cNvPr>
          <p:cNvPicPr>
            <a:picLocks noChangeAspect="1"/>
          </p:cNvPicPr>
          <p:nvPr/>
        </p:nvPicPr>
        <p:blipFill>
          <a:blip r:embed="rId6"/>
          <a:stretch>
            <a:fillRect/>
          </a:stretch>
        </p:blipFill>
        <p:spPr>
          <a:xfrm>
            <a:off x="2716585" y="3234120"/>
            <a:ext cx="2834554" cy="1104900"/>
          </a:xfrm>
          <a:prstGeom prst="rect">
            <a:avLst/>
          </a:prstGeom>
        </p:spPr>
      </p:pic>
      <p:pic>
        <p:nvPicPr>
          <p:cNvPr id="16" name="Google Shape;149;p25">
            <a:extLst>
              <a:ext uri="{FF2B5EF4-FFF2-40B4-BE49-F238E27FC236}">
                <a16:creationId xmlns:a16="http://schemas.microsoft.com/office/drawing/2014/main" id="{38DFC9C6-208E-4578-ABDB-947FBD676261}"/>
              </a:ext>
            </a:extLst>
          </p:cNvPr>
          <p:cNvPicPr preferRelativeResize="0"/>
          <p:nvPr/>
        </p:nvPicPr>
        <p:blipFill>
          <a:blip r:embed="rId7">
            <a:alphaModFix/>
          </a:blip>
          <a:stretch>
            <a:fillRect/>
          </a:stretch>
        </p:blipFill>
        <p:spPr>
          <a:xfrm>
            <a:off x="6054436" y="3259283"/>
            <a:ext cx="2744101" cy="1104900"/>
          </a:xfrm>
          <a:prstGeom prst="rect">
            <a:avLst/>
          </a:prstGeom>
          <a:noFill/>
          <a:ln>
            <a:noFill/>
          </a:ln>
        </p:spPr>
      </p:pic>
      <p:pic>
        <p:nvPicPr>
          <p:cNvPr id="17" name="Google Shape;94;p17">
            <a:extLst>
              <a:ext uri="{FF2B5EF4-FFF2-40B4-BE49-F238E27FC236}">
                <a16:creationId xmlns:a16="http://schemas.microsoft.com/office/drawing/2014/main" id="{BBBE0FDA-7A02-484D-A2BA-030E8FAC1977}"/>
              </a:ext>
            </a:extLst>
          </p:cNvPr>
          <p:cNvPicPr preferRelativeResize="0"/>
          <p:nvPr/>
        </p:nvPicPr>
        <p:blipFill>
          <a:blip r:embed="rId8">
            <a:alphaModFix/>
          </a:blip>
          <a:stretch>
            <a:fillRect/>
          </a:stretch>
        </p:blipFill>
        <p:spPr>
          <a:xfrm>
            <a:off x="494053" y="3259282"/>
            <a:ext cx="1719235" cy="1104900"/>
          </a:xfrm>
          <a:prstGeom prst="rect">
            <a:avLst/>
          </a:prstGeom>
          <a:noFill/>
          <a:ln>
            <a:noFill/>
          </a:ln>
        </p:spPr>
      </p:pic>
    </p:spTree>
    <p:extLst>
      <p:ext uri="{BB962C8B-B14F-4D97-AF65-F5344CB8AC3E}">
        <p14:creationId xmlns:p14="http://schemas.microsoft.com/office/powerpoint/2010/main" val="3284379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C4522FD-0AAE-4F0D-BC24-94A2E0A38961}"/>
              </a:ext>
            </a:extLst>
          </p:cNvPr>
          <p:cNvSpPr>
            <a:spLocks noGrp="1"/>
          </p:cNvSpPr>
          <p:nvPr>
            <p:ph type="title"/>
          </p:nvPr>
        </p:nvSpPr>
        <p:spPr/>
        <p:txBody>
          <a:bodyPr/>
          <a:lstStyle/>
          <a:p>
            <a:pPr algn="ctr"/>
            <a:r>
              <a:rPr lang="cs-CZ" dirty="0">
                <a:solidFill>
                  <a:srgbClr val="DA0000"/>
                </a:solidFill>
              </a:rPr>
              <a:t>Z čeho jsme vycházeli</a:t>
            </a:r>
          </a:p>
        </p:txBody>
      </p:sp>
      <p:sp>
        <p:nvSpPr>
          <p:cNvPr id="3" name="Zástupný symbol pro text 2">
            <a:extLst>
              <a:ext uri="{FF2B5EF4-FFF2-40B4-BE49-F238E27FC236}">
                <a16:creationId xmlns:a16="http://schemas.microsoft.com/office/drawing/2014/main" id="{CEB48922-F38A-4F75-8A45-7CFFEC39A107}"/>
              </a:ext>
            </a:extLst>
          </p:cNvPr>
          <p:cNvSpPr>
            <a:spLocks noGrp="1"/>
          </p:cNvSpPr>
          <p:nvPr>
            <p:ph type="body" idx="1"/>
          </p:nvPr>
        </p:nvSpPr>
        <p:spPr/>
        <p:txBody>
          <a:bodyPr/>
          <a:lstStyle/>
          <a:p>
            <a:r>
              <a:rPr lang="cs-CZ" sz="2400" dirty="0">
                <a:latin typeface="Calibri" panose="020F0502020204030204" pitchFamily="34" charset="0"/>
                <a:cs typeface="Calibri" panose="020F0502020204030204" pitchFamily="34" charset="0"/>
              </a:rPr>
              <a:t>Široký výzkum odborných zdrojů především zahraničních</a:t>
            </a:r>
          </a:p>
          <a:p>
            <a:r>
              <a:rPr lang="cs-CZ" sz="2400" dirty="0">
                <a:latin typeface="Calibri" panose="020F0502020204030204" pitchFamily="34" charset="0"/>
                <a:cs typeface="Calibri" panose="020F0502020204030204" pitchFamily="34" charset="0"/>
              </a:rPr>
              <a:t>Dotazníkový průzkum s více než 100 respondenty z organizací </a:t>
            </a:r>
          </a:p>
          <a:p>
            <a:pPr marL="114300" indent="0">
              <a:buNone/>
            </a:pPr>
            <a:r>
              <a:rPr lang="cs-CZ" sz="2400" dirty="0">
                <a:latin typeface="Calibri" panose="020F0502020204030204" pitchFamily="34" charset="0"/>
                <a:cs typeface="Calibri" panose="020F0502020204030204" pitchFamily="34" charset="0"/>
              </a:rPr>
              <a:t>     a neformálních skupin pracujících s dobrovolníky</a:t>
            </a:r>
          </a:p>
          <a:p>
            <a:r>
              <a:rPr lang="cs-CZ" sz="2400" dirty="0">
                <a:latin typeface="Calibri" panose="020F0502020204030204" pitchFamily="34" charset="0"/>
                <a:cs typeface="Calibri" panose="020F0502020204030204" pitchFamily="34" charset="0"/>
              </a:rPr>
              <a:t>Série strukturovaných rozhovorů (Český statistický úřad, Český olympijský výbor, velké NNO, Dům zahraničních služeb, Úřad práce, ministerstva, městské úřady…)</a:t>
            </a:r>
          </a:p>
          <a:p>
            <a:r>
              <a:rPr lang="cs-CZ" sz="2400" dirty="0">
                <a:latin typeface="Calibri" panose="020F0502020204030204" pitchFamily="34" charset="0"/>
                <a:cs typeface="Calibri" panose="020F0502020204030204" pitchFamily="34" charset="0"/>
              </a:rPr>
              <a:t>        Snažíme se reagovat na skutečné potřeby a vytvořit užitečný a pohodlný nástroj podporující rozvoj dobrovolnictví</a:t>
            </a:r>
          </a:p>
        </p:txBody>
      </p:sp>
      <p:sp>
        <p:nvSpPr>
          <p:cNvPr id="4" name="Šipka: doprava 3">
            <a:extLst>
              <a:ext uri="{FF2B5EF4-FFF2-40B4-BE49-F238E27FC236}">
                <a16:creationId xmlns:a16="http://schemas.microsoft.com/office/drawing/2014/main" id="{4A5AC135-627C-49BD-B0D0-920F8242152B}"/>
              </a:ext>
            </a:extLst>
          </p:cNvPr>
          <p:cNvSpPr/>
          <p:nvPr/>
        </p:nvSpPr>
        <p:spPr>
          <a:xfrm>
            <a:off x="839474" y="3991613"/>
            <a:ext cx="497712" cy="243068"/>
          </a:xfrm>
          <a:prstGeom prst="rightArrow">
            <a:avLst/>
          </a:prstGeom>
          <a:solidFill>
            <a:srgbClr val="DA0000"/>
          </a:solidFill>
          <a:ln>
            <a:solidFill>
              <a:srgbClr val="C733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680206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dirty="0">
                <a:solidFill>
                  <a:srgbClr val="DA0000"/>
                </a:solidFill>
              </a:rPr>
              <a:t>Co je a není ekonomická hodnota dobrovolnictví?</a:t>
            </a:r>
            <a:endParaRPr dirty="0">
              <a:solidFill>
                <a:srgbClr val="DA0000"/>
              </a:solidFill>
            </a:endParaRPr>
          </a:p>
        </p:txBody>
      </p:sp>
      <p:sp>
        <p:nvSpPr>
          <p:cNvPr id="81" name="Google Shape;81;p15"/>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p>
            <a:pPr marL="457200" lvl="0" indent="-381000" algn="l" rtl="0">
              <a:spcBef>
                <a:spcPts val="0"/>
              </a:spcBef>
              <a:spcAft>
                <a:spcPts val="0"/>
              </a:spcAft>
              <a:buClr>
                <a:srgbClr val="000000"/>
              </a:buClr>
              <a:buSzPts val="2400"/>
              <a:buFont typeface="Calibri"/>
              <a:buChar char="●"/>
            </a:pPr>
            <a:r>
              <a:rPr lang="cs" sz="2400" b="1" dirty="0">
                <a:solidFill>
                  <a:srgbClr val="5A544F"/>
                </a:solidFill>
                <a:latin typeface="Calibri"/>
                <a:ea typeface="Calibri"/>
                <a:cs typeface="Calibri"/>
                <a:sym typeface="Calibri"/>
              </a:rPr>
              <a:t>Ekonomická hodnota dobrovolnictví </a:t>
            </a:r>
            <a:r>
              <a:rPr lang="cs" sz="2400" b="1" u="sng" dirty="0">
                <a:solidFill>
                  <a:srgbClr val="5A544F"/>
                </a:solidFill>
                <a:latin typeface="Calibri"/>
                <a:ea typeface="Calibri"/>
                <a:cs typeface="Calibri"/>
                <a:sym typeface="Calibri"/>
              </a:rPr>
              <a:t>není</a:t>
            </a:r>
            <a:r>
              <a:rPr lang="cs" sz="2400" b="1" dirty="0">
                <a:solidFill>
                  <a:srgbClr val="5A544F"/>
                </a:solidFill>
                <a:latin typeface="Calibri"/>
                <a:ea typeface="Calibri"/>
                <a:cs typeface="Calibri"/>
                <a:sym typeface="Calibri"/>
              </a:rPr>
              <a:t>:</a:t>
            </a:r>
            <a:endParaRPr sz="2400" dirty="0">
              <a:solidFill>
                <a:srgbClr val="5A544F"/>
              </a:solidFill>
              <a:latin typeface="Arial"/>
              <a:ea typeface="Arial"/>
              <a:cs typeface="Arial"/>
              <a:sym typeface="Arial"/>
            </a:endParaRPr>
          </a:p>
          <a:p>
            <a:pPr marL="914400" lvl="1" indent="-381000" algn="l" rtl="0">
              <a:spcBef>
                <a:spcPts val="0"/>
              </a:spcBef>
              <a:spcAft>
                <a:spcPts val="0"/>
              </a:spcAft>
              <a:buClr>
                <a:srgbClr val="000000"/>
              </a:buClr>
              <a:buSzPts val="2400"/>
              <a:buFont typeface="Calibri"/>
              <a:buAutoNum type="alphaLcPeriod"/>
            </a:pPr>
            <a:r>
              <a:rPr lang="cs" sz="2400" dirty="0">
                <a:solidFill>
                  <a:srgbClr val="5A544F"/>
                </a:solidFill>
                <a:latin typeface="Calibri"/>
                <a:ea typeface="Calibri"/>
                <a:cs typeface="Calibri"/>
                <a:sym typeface="Calibri"/>
              </a:rPr>
              <a:t>Vyčerpávající přehled </a:t>
            </a:r>
            <a:r>
              <a:rPr lang="cs" sz="2400" b="1" dirty="0">
                <a:solidFill>
                  <a:srgbClr val="5A544F"/>
                </a:solidFill>
                <a:latin typeface="Calibri"/>
                <a:ea typeface="Calibri"/>
                <a:cs typeface="Calibri"/>
                <a:sym typeface="Calibri"/>
              </a:rPr>
              <a:t>všech dimenzí </a:t>
            </a:r>
            <a:r>
              <a:rPr lang="cs" sz="2400" dirty="0">
                <a:solidFill>
                  <a:srgbClr val="5A544F"/>
                </a:solidFill>
                <a:latin typeface="Calibri"/>
                <a:ea typeface="Calibri"/>
                <a:cs typeface="Calibri"/>
                <a:sym typeface="Calibri"/>
              </a:rPr>
              <a:t>hodnoty dobrovolnictví</a:t>
            </a:r>
            <a:endParaRPr sz="2400" dirty="0">
              <a:solidFill>
                <a:srgbClr val="5A544F"/>
              </a:solidFill>
              <a:latin typeface="Calibri"/>
              <a:ea typeface="Calibri"/>
              <a:cs typeface="Calibri"/>
              <a:sym typeface="Calibri"/>
            </a:endParaRPr>
          </a:p>
          <a:p>
            <a:pPr marL="914400" lvl="1" indent="-381000" algn="l" rtl="0">
              <a:spcBef>
                <a:spcPts val="0"/>
              </a:spcBef>
              <a:spcAft>
                <a:spcPts val="0"/>
              </a:spcAft>
              <a:buClr>
                <a:srgbClr val="000000"/>
              </a:buClr>
              <a:buSzPts val="2400"/>
              <a:buFont typeface="Calibri"/>
              <a:buAutoNum type="alphaLcPeriod"/>
            </a:pPr>
            <a:r>
              <a:rPr lang="cs" sz="2400" dirty="0">
                <a:solidFill>
                  <a:srgbClr val="5A544F"/>
                </a:solidFill>
                <a:latin typeface="Calibri"/>
                <a:ea typeface="Calibri"/>
                <a:cs typeface="Calibri"/>
                <a:sym typeface="Calibri"/>
              </a:rPr>
              <a:t>Popření </a:t>
            </a:r>
            <a:r>
              <a:rPr lang="cs" sz="2400" b="1" dirty="0">
                <a:solidFill>
                  <a:srgbClr val="5A544F"/>
                </a:solidFill>
                <a:latin typeface="Calibri"/>
                <a:ea typeface="Calibri"/>
                <a:cs typeface="Calibri"/>
                <a:sym typeface="Calibri"/>
              </a:rPr>
              <a:t>neekonomického charakteru </a:t>
            </a:r>
            <a:r>
              <a:rPr lang="cs" sz="2400" dirty="0">
                <a:solidFill>
                  <a:srgbClr val="5A544F"/>
                </a:solidFill>
                <a:latin typeface="Calibri"/>
                <a:ea typeface="Calibri"/>
                <a:cs typeface="Calibri"/>
                <a:sym typeface="Calibri"/>
              </a:rPr>
              <a:t>dobrovolnictví (</a:t>
            </a:r>
            <a:r>
              <a:rPr lang="cs-CZ" sz="2400" dirty="0">
                <a:solidFill>
                  <a:srgbClr val="5A544F"/>
                </a:solidFill>
                <a:latin typeface="Calibri"/>
                <a:ea typeface="Calibri"/>
                <a:cs typeface="Calibri"/>
                <a:sym typeface="Calibri"/>
              </a:rPr>
              <a:t>dar)</a:t>
            </a:r>
            <a:endParaRPr sz="2400" dirty="0">
              <a:solidFill>
                <a:srgbClr val="5A544F"/>
              </a:solidFill>
              <a:latin typeface="Calibri"/>
              <a:ea typeface="Calibri"/>
              <a:cs typeface="Calibri"/>
              <a:sym typeface="Calibri"/>
            </a:endParaRPr>
          </a:p>
          <a:p>
            <a:pPr marL="914400" lvl="1" indent="-381000" algn="l" rtl="0">
              <a:spcBef>
                <a:spcPts val="0"/>
              </a:spcBef>
              <a:spcAft>
                <a:spcPts val="0"/>
              </a:spcAft>
              <a:buClr>
                <a:srgbClr val="000000"/>
              </a:buClr>
              <a:buSzPts val="2400"/>
              <a:buFont typeface="Calibri"/>
              <a:buAutoNum type="alphaLcPeriod"/>
            </a:pPr>
            <a:r>
              <a:rPr lang="cs-CZ" sz="2400" b="1" dirty="0">
                <a:solidFill>
                  <a:srgbClr val="5A544F"/>
                </a:solidFill>
                <a:latin typeface="Calibri"/>
                <a:ea typeface="Calibri"/>
                <a:cs typeface="Calibri"/>
                <a:sym typeface="Calibri"/>
              </a:rPr>
              <a:t>P</a:t>
            </a:r>
            <a:r>
              <a:rPr lang="cs" sz="2400" b="1" dirty="0">
                <a:solidFill>
                  <a:srgbClr val="5A544F"/>
                </a:solidFill>
                <a:latin typeface="Calibri"/>
                <a:ea typeface="Calibri"/>
                <a:cs typeface="Calibri"/>
                <a:sym typeface="Calibri"/>
              </a:rPr>
              <a:t>řesná hodnota </a:t>
            </a:r>
            <a:r>
              <a:rPr lang="cs" sz="2400" dirty="0">
                <a:solidFill>
                  <a:srgbClr val="5A544F"/>
                </a:solidFill>
                <a:latin typeface="Calibri"/>
                <a:ea typeface="Calibri"/>
                <a:cs typeface="Calibri"/>
                <a:sym typeface="Calibri"/>
              </a:rPr>
              <a:t>(jde o odhad)</a:t>
            </a:r>
            <a:endParaRPr sz="2400" dirty="0">
              <a:solidFill>
                <a:srgbClr val="5A544F"/>
              </a:solidFill>
              <a:latin typeface="Calibri"/>
              <a:ea typeface="Calibri"/>
              <a:cs typeface="Calibri"/>
              <a:sym typeface="Calibri"/>
            </a:endParaRPr>
          </a:p>
          <a:p>
            <a:pPr marL="914400" lvl="1" indent="-381000" algn="l" rtl="0">
              <a:spcBef>
                <a:spcPts val="0"/>
              </a:spcBef>
              <a:spcAft>
                <a:spcPts val="0"/>
              </a:spcAft>
              <a:buClr>
                <a:srgbClr val="000000"/>
              </a:buClr>
              <a:buSzPts val="2400"/>
              <a:buFont typeface="Calibri"/>
              <a:buAutoNum type="alphaLcPeriod"/>
            </a:pPr>
            <a:r>
              <a:rPr lang="cs" sz="2400" dirty="0">
                <a:solidFill>
                  <a:srgbClr val="5A544F"/>
                </a:solidFill>
                <a:latin typeface="Calibri"/>
                <a:ea typeface="Calibri"/>
                <a:cs typeface="Calibri"/>
                <a:sym typeface="Calibri"/>
              </a:rPr>
              <a:t>Pouze </a:t>
            </a:r>
            <a:r>
              <a:rPr lang="cs" sz="2400" b="1" dirty="0">
                <a:solidFill>
                  <a:srgbClr val="5A544F"/>
                </a:solidFill>
                <a:latin typeface="Calibri"/>
                <a:ea typeface="Calibri"/>
                <a:cs typeface="Calibri"/>
                <a:sym typeface="Calibri"/>
              </a:rPr>
              <a:t>teoretický ukazatel </a:t>
            </a:r>
            <a:r>
              <a:rPr lang="cs" sz="2400" dirty="0">
                <a:solidFill>
                  <a:srgbClr val="5A544F"/>
                </a:solidFill>
                <a:latin typeface="Calibri"/>
                <a:ea typeface="Calibri"/>
                <a:cs typeface="Calibri"/>
                <a:sym typeface="Calibri"/>
              </a:rPr>
              <a:t>(vstupuje do kofinancování projektů, apod.)</a:t>
            </a:r>
            <a:endParaRPr sz="2400" b="1" dirty="0">
              <a:solidFill>
                <a:srgbClr val="5A544F"/>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dirty="0">
                <a:solidFill>
                  <a:srgbClr val="DA0000"/>
                </a:solidFill>
              </a:rPr>
              <a:t>Ekonomická hodnota dobrovolnictví </a:t>
            </a:r>
            <a:r>
              <a:rPr lang="cs" u="sng" dirty="0">
                <a:solidFill>
                  <a:srgbClr val="DA0000"/>
                </a:solidFill>
              </a:rPr>
              <a:t>je</a:t>
            </a:r>
            <a:r>
              <a:rPr lang="cs" dirty="0">
                <a:solidFill>
                  <a:srgbClr val="DA0000"/>
                </a:solidFill>
              </a:rPr>
              <a:t>:</a:t>
            </a:r>
            <a:endParaRPr dirty="0">
              <a:solidFill>
                <a:srgbClr val="DA0000"/>
              </a:solidFill>
            </a:endParaRPr>
          </a:p>
        </p:txBody>
      </p:sp>
      <p:sp>
        <p:nvSpPr>
          <p:cNvPr id="87" name="Google Shape;87;p16"/>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p>
            <a:pPr marL="0" lvl="0" indent="0" algn="l" rtl="0">
              <a:lnSpc>
                <a:spcPct val="150000"/>
              </a:lnSpc>
              <a:spcBef>
                <a:spcPts val="700"/>
              </a:spcBef>
              <a:spcAft>
                <a:spcPts val="0"/>
              </a:spcAft>
              <a:buNone/>
            </a:pPr>
            <a:r>
              <a:rPr lang="cs" sz="2400" dirty="0">
                <a:solidFill>
                  <a:srgbClr val="5A544F"/>
                </a:solidFill>
                <a:latin typeface="Arial"/>
                <a:ea typeface="Arial"/>
                <a:cs typeface="Arial"/>
                <a:sym typeface="Arial"/>
              </a:rPr>
              <a:t>1) </a:t>
            </a:r>
            <a:r>
              <a:rPr lang="cs" sz="2400" dirty="0">
                <a:solidFill>
                  <a:srgbClr val="5A544F"/>
                </a:solidFill>
                <a:latin typeface="Calibri"/>
                <a:ea typeface="Calibri"/>
                <a:cs typeface="Calibri"/>
                <a:sym typeface="Calibri"/>
              </a:rPr>
              <a:t>Prostředek </a:t>
            </a:r>
            <a:r>
              <a:rPr lang="cs" sz="2400" b="1" dirty="0">
                <a:solidFill>
                  <a:srgbClr val="5A544F"/>
                </a:solidFill>
                <a:latin typeface="Calibri"/>
                <a:ea typeface="Calibri"/>
                <a:cs typeface="Calibri"/>
                <a:sym typeface="Calibri"/>
              </a:rPr>
              <a:t>kvantifikace</a:t>
            </a:r>
            <a:r>
              <a:rPr lang="cs" sz="2400" dirty="0">
                <a:solidFill>
                  <a:srgbClr val="5A544F"/>
                </a:solidFill>
                <a:latin typeface="Calibri"/>
                <a:ea typeface="Calibri"/>
                <a:cs typeface="Calibri"/>
                <a:sym typeface="Calibri"/>
              </a:rPr>
              <a:t> hodnoty dobrovolnictví</a:t>
            </a:r>
            <a:endParaRPr sz="2400" dirty="0">
              <a:solidFill>
                <a:srgbClr val="5A544F"/>
              </a:solidFill>
              <a:latin typeface="Calibri"/>
              <a:ea typeface="Calibri"/>
              <a:cs typeface="Calibri"/>
              <a:sym typeface="Calibri"/>
            </a:endParaRPr>
          </a:p>
          <a:p>
            <a:pPr marL="0" lvl="0" indent="0" algn="l" rtl="0">
              <a:lnSpc>
                <a:spcPct val="150000"/>
              </a:lnSpc>
              <a:spcBef>
                <a:spcPts val="700"/>
              </a:spcBef>
              <a:spcAft>
                <a:spcPts val="0"/>
              </a:spcAft>
              <a:buNone/>
            </a:pPr>
            <a:r>
              <a:rPr lang="cs" sz="2400" dirty="0">
                <a:solidFill>
                  <a:srgbClr val="5A544F"/>
                </a:solidFill>
                <a:latin typeface="Arial"/>
                <a:ea typeface="Arial"/>
                <a:cs typeface="Arial"/>
                <a:sym typeface="Arial"/>
              </a:rPr>
              <a:t>2) </a:t>
            </a:r>
            <a:r>
              <a:rPr lang="cs" sz="2400" dirty="0">
                <a:solidFill>
                  <a:srgbClr val="5A544F"/>
                </a:solidFill>
                <a:latin typeface="Calibri"/>
                <a:ea typeface="Calibri"/>
                <a:cs typeface="Calibri"/>
                <a:sym typeface="Calibri"/>
              </a:rPr>
              <a:t>Ukazatel, vstupující do </a:t>
            </a:r>
            <a:r>
              <a:rPr lang="cs" sz="2400" b="1" dirty="0">
                <a:solidFill>
                  <a:srgbClr val="5A544F"/>
                </a:solidFill>
                <a:latin typeface="Calibri"/>
                <a:ea typeface="Calibri"/>
                <a:cs typeface="Calibri"/>
                <a:sym typeface="Calibri"/>
              </a:rPr>
              <a:t>satelitních účtů </a:t>
            </a:r>
            <a:r>
              <a:rPr lang="cs" sz="2400" dirty="0">
                <a:solidFill>
                  <a:srgbClr val="5A544F"/>
                </a:solidFill>
                <a:latin typeface="Calibri"/>
                <a:ea typeface="Calibri"/>
                <a:cs typeface="Calibri"/>
                <a:sym typeface="Calibri"/>
              </a:rPr>
              <a:t>neziskových organizací</a:t>
            </a:r>
            <a:endParaRPr sz="2400" dirty="0">
              <a:solidFill>
                <a:srgbClr val="5A544F"/>
              </a:solidFill>
              <a:latin typeface="Calibri"/>
              <a:ea typeface="Calibri"/>
              <a:cs typeface="Calibri"/>
              <a:sym typeface="Calibri"/>
            </a:endParaRPr>
          </a:p>
          <a:p>
            <a:pPr marL="0" lvl="0" indent="0" algn="l" rtl="0">
              <a:lnSpc>
                <a:spcPct val="150000"/>
              </a:lnSpc>
              <a:spcBef>
                <a:spcPts val="700"/>
              </a:spcBef>
              <a:spcAft>
                <a:spcPts val="0"/>
              </a:spcAft>
              <a:buNone/>
            </a:pPr>
            <a:r>
              <a:rPr lang="cs" sz="2400" dirty="0">
                <a:solidFill>
                  <a:srgbClr val="5A544F"/>
                </a:solidFill>
                <a:latin typeface="Arial"/>
                <a:ea typeface="Arial"/>
                <a:cs typeface="Arial"/>
                <a:sym typeface="Arial"/>
              </a:rPr>
              <a:t>3) </a:t>
            </a:r>
            <a:r>
              <a:rPr lang="cs" sz="2400" dirty="0">
                <a:solidFill>
                  <a:srgbClr val="5A544F"/>
                </a:solidFill>
                <a:latin typeface="Calibri"/>
                <a:ea typeface="Calibri"/>
                <a:cs typeface="Calibri"/>
                <a:sym typeface="Calibri"/>
              </a:rPr>
              <a:t>Reálná hodnota, vstupující do povinného </a:t>
            </a:r>
            <a:r>
              <a:rPr lang="cs" sz="2400" b="1" dirty="0">
                <a:solidFill>
                  <a:srgbClr val="5A544F"/>
                </a:solidFill>
                <a:latin typeface="Calibri"/>
                <a:ea typeface="Calibri"/>
                <a:cs typeface="Calibri"/>
                <a:sym typeface="Calibri"/>
              </a:rPr>
              <a:t>kofinancování</a:t>
            </a:r>
            <a:r>
              <a:rPr lang="cs" sz="2400" dirty="0">
                <a:solidFill>
                  <a:srgbClr val="5A544F"/>
                </a:solidFill>
                <a:latin typeface="Calibri"/>
                <a:ea typeface="Calibri"/>
                <a:cs typeface="Calibri"/>
                <a:sym typeface="Calibri"/>
              </a:rPr>
              <a:t> veřejných projektů</a:t>
            </a:r>
            <a:endParaRPr sz="2400" dirty="0">
              <a:solidFill>
                <a:srgbClr val="5A544F"/>
              </a:solidFill>
              <a:latin typeface="Calibri"/>
              <a:ea typeface="Calibri"/>
              <a:cs typeface="Calibri"/>
              <a:sym typeface="Calibri"/>
            </a:endParaRPr>
          </a:p>
          <a:p>
            <a:pPr marL="0" lvl="0" indent="0" algn="l" rtl="0">
              <a:lnSpc>
                <a:spcPct val="150000"/>
              </a:lnSpc>
              <a:spcBef>
                <a:spcPts val="700"/>
              </a:spcBef>
              <a:spcAft>
                <a:spcPts val="0"/>
              </a:spcAft>
              <a:buNone/>
            </a:pPr>
            <a:r>
              <a:rPr lang="cs" sz="2400" dirty="0">
                <a:solidFill>
                  <a:srgbClr val="5A544F"/>
                </a:solidFill>
                <a:latin typeface="Arial"/>
                <a:ea typeface="Arial"/>
                <a:cs typeface="Arial"/>
                <a:sym typeface="Arial"/>
              </a:rPr>
              <a:t>4) </a:t>
            </a:r>
            <a:r>
              <a:rPr lang="cs" sz="2400" dirty="0">
                <a:solidFill>
                  <a:srgbClr val="5A544F"/>
                </a:solidFill>
                <a:latin typeface="Calibri"/>
                <a:ea typeface="Arial"/>
                <a:cs typeface="Calibri"/>
                <a:sym typeface="Calibri"/>
              </a:rPr>
              <a:t>Kvalifikovaný</a:t>
            </a:r>
            <a:r>
              <a:rPr lang="cs" sz="2400" dirty="0">
                <a:solidFill>
                  <a:srgbClr val="5A544F"/>
                </a:solidFill>
                <a:latin typeface="Calibri"/>
                <a:ea typeface="Calibri"/>
                <a:cs typeface="Calibri"/>
                <a:sym typeface="Calibri"/>
              </a:rPr>
              <a:t> </a:t>
            </a:r>
            <a:r>
              <a:rPr lang="cs" sz="2400" b="1" dirty="0">
                <a:solidFill>
                  <a:srgbClr val="5A544F"/>
                </a:solidFill>
                <a:latin typeface="Calibri"/>
                <a:ea typeface="Calibri"/>
                <a:cs typeface="Calibri"/>
                <a:sym typeface="Calibri"/>
              </a:rPr>
              <a:t>odhad</a:t>
            </a:r>
            <a:r>
              <a:rPr lang="cs" sz="2400" dirty="0">
                <a:solidFill>
                  <a:srgbClr val="5A544F"/>
                </a:solidFill>
                <a:latin typeface="Calibri"/>
                <a:ea typeface="Calibri"/>
                <a:cs typeface="Calibri"/>
                <a:sym typeface="Calibri"/>
              </a:rPr>
              <a:t> jedné dimenze hodnoty dobrovolnictví</a:t>
            </a:r>
            <a:endParaRPr sz="2400" dirty="0">
              <a:solidFill>
                <a:srgbClr val="5A544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a:extLst>
              <a:ext uri="{FF2B5EF4-FFF2-40B4-BE49-F238E27FC236}">
                <a16:creationId xmlns:a16="http://schemas.microsoft.com/office/drawing/2014/main" id="{0F962006-1E17-4D2D-B0B9-772B822314CC}"/>
              </a:ext>
            </a:extLst>
          </p:cNvPr>
          <p:cNvPicPr>
            <a:picLocks noChangeAspect="1"/>
          </p:cNvPicPr>
          <p:nvPr/>
        </p:nvPicPr>
        <p:blipFill>
          <a:blip r:embed="rId3"/>
          <a:stretch>
            <a:fillRect/>
          </a:stretch>
        </p:blipFill>
        <p:spPr>
          <a:xfrm>
            <a:off x="2071333" y="462317"/>
            <a:ext cx="5327904" cy="996696"/>
          </a:xfrm>
          <a:prstGeom prst="rect">
            <a:avLst/>
          </a:prstGeom>
        </p:spPr>
      </p:pic>
      <p:sp>
        <p:nvSpPr>
          <p:cNvPr id="8" name="Zástupný symbol pro text 7">
            <a:extLst>
              <a:ext uri="{FF2B5EF4-FFF2-40B4-BE49-F238E27FC236}">
                <a16:creationId xmlns:a16="http://schemas.microsoft.com/office/drawing/2014/main" id="{782C2A7C-94B6-476A-A4A9-99C840E50271}"/>
              </a:ext>
            </a:extLst>
          </p:cNvPr>
          <p:cNvSpPr>
            <a:spLocks noGrp="1"/>
          </p:cNvSpPr>
          <p:nvPr>
            <p:ph type="body" idx="1"/>
          </p:nvPr>
        </p:nvSpPr>
        <p:spPr>
          <a:xfrm>
            <a:off x="311700" y="1621971"/>
            <a:ext cx="8520600" cy="2947054"/>
          </a:xfrm>
        </p:spPr>
        <p:txBody>
          <a:bodyPr/>
          <a:lstStyle/>
          <a:p>
            <a:pPr lvl="0" indent="-361950">
              <a:buSzPts val="2100"/>
            </a:pPr>
            <a:r>
              <a:rPr lang="cs-CZ" sz="2800" dirty="0">
                <a:solidFill>
                  <a:srgbClr val="5A544F"/>
                </a:solidFill>
                <a:latin typeface="Calibri" panose="020F0502020204030204" pitchFamily="34" charset="0"/>
                <a:cs typeface="Calibri" panose="020F0502020204030204" pitchFamily="34" charset="0"/>
              </a:rPr>
              <a:t>Aplikace pro počítače, chytré telefony, tablety</a:t>
            </a:r>
          </a:p>
          <a:p>
            <a:pPr lvl="0" indent="-361950">
              <a:buSzPts val="2100"/>
            </a:pPr>
            <a:r>
              <a:rPr lang="cs-CZ" sz="2800" dirty="0">
                <a:solidFill>
                  <a:srgbClr val="5A544F"/>
                </a:solidFill>
                <a:latin typeface="Calibri" panose="020F0502020204030204" pitchFamily="34" charset="0"/>
                <a:cs typeface="Calibri" panose="020F0502020204030204" pitchFamily="34" charset="0"/>
              </a:rPr>
              <a:t>která vyčísluje ekonomickou hodnotu dobrovolnictví,</a:t>
            </a:r>
          </a:p>
          <a:p>
            <a:pPr lvl="0" indent="-361950">
              <a:buSzPts val="2100"/>
            </a:pPr>
            <a:r>
              <a:rPr lang="cs-CZ" sz="2800" dirty="0">
                <a:solidFill>
                  <a:srgbClr val="5A544F"/>
                </a:solidFill>
                <a:latin typeface="Calibri" panose="020F0502020204030204" pitchFamily="34" charset="0"/>
                <a:cs typeface="Calibri" panose="020F0502020204030204" pitchFamily="34" charset="0"/>
              </a:rPr>
              <a:t>na základě zadaných dobrovolnických hodin,</a:t>
            </a:r>
          </a:p>
          <a:p>
            <a:pPr lvl="0" indent="-361950">
              <a:buSzPts val="2100"/>
            </a:pPr>
            <a:r>
              <a:rPr lang="cs-CZ" sz="2800" dirty="0">
                <a:solidFill>
                  <a:srgbClr val="5A544F"/>
                </a:solidFill>
                <a:latin typeface="Calibri" panose="020F0502020204030204" pitchFamily="34" charset="0"/>
                <a:cs typeface="Calibri" panose="020F0502020204030204" pitchFamily="34" charset="0"/>
              </a:rPr>
              <a:t>umožňující export výsledných údajů.</a:t>
            </a:r>
          </a:p>
          <a:p>
            <a:pPr lvl="0" indent="-361950">
              <a:buSzPts val="2100"/>
            </a:pPr>
            <a:endParaRPr lang="cs-CZ" sz="2800" dirty="0">
              <a:solidFill>
                <a:srgbClr val="5A544F"/>
              </a:solidFill>
            </a:endParaRPr>
          </a:p>
          <a:p>
            <a:pPr lvl="0" indent="-361950">
              <a:buSzPts val="2100"/>
            </a:pPr>
            <a:endParaRPr lang="cs-CZ" sz="2800" dirty="0">
              <a:solidFill>
                <a:srgbClr val="5A544F"/>
              </a:solidFill>
            </a:endParaRPr>
          </a:p>
          <a:p>
            <a:endParaRPr lang="cs-CZ" dirty="0">
              <a:solidFill>
                <a:srgbClr val="5A544F"/>
              </a:solidFill>
            </a:endParaRPr>
          </a:p>
          <a:p>
            <a:endParaRPr lang="cs-CZ" dirty="0"/>
          </a:p>
        </p:txBody>
      </p:sp>
    </p:spTree>
    <p:extLst>
      <p:ext uri="{BB962C8B-B14F-4D97-AF65-F5344CB8AC3E}">
        <p14:creationId xmlns:p14="http://schemas.microsoft.com/office/powerpoint/2010/main" val="1406075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Effect transition="in" filter="fade">
                                      <p:cBhvr>
                                        <p:cTn id="13" dur="2000"/>
                                        <p:tgtEl>
                                          <p:spTgt spid="8">
                                            <p:txEl>
                                              <p:pRg st="0" end="0"/>
                                            </p:txEl>
                                          </p:spTgt>
                                        </p:tgtEl>
                                      </p:cBhvr>
                                    </p:animEffect>
                                    <p:anim calcmode="lin" valueType="num">
                                      <p:cBhvr>
                                        <p:cTn id="14" dur="2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5" dur="2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grpId="0" nodeType="after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animEffect transition="in" filter="fade">
                                      <p:cBhvr>
                                        <p:cTn id="19" dur="2000"/>
                                        <p:tgtEl>
                                          <p:spTgt spid="8">
                                            <p:txEl>
                                              <p:pRg st="1" end="1"/>
                                            </p:txEl>
                                          </p:spTgt>
                                        </p:tgtEl>
                                      </p:cBhvr>
                                    </p:animEffect>
                                    <p:anim calcmode="lin" valueType="num">
                                      <p:cBhvr>
                                        <p:cTn id="20" dur="2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1" dur="2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Effect transition="in" filter="fade">
                                      <p:cBhvr>
                                        <p:cTn id="25" dur="2000"/>
                                        <p:tgtEl>
                                          <p:spTgt spid="8">
                                            <p:txEl>
                                              <p:pRg st="2" end="2"/>
                                            </p:txEl>
                                          </p:spTgt>
                                        </p:tgtEl>
                                      </p:cBhvr>
                                    </p:animEffect>
                                    <p:anim calcmode="lin" valueType="num">
                                      <p:cBhvr>
                                        <p:cTn id="26" dur="2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7" dur="2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8000"/>
                            </p:stCondLst>
                            <p:childTnLst>
                              <p:par>
                                <p:cTn id="29" presetID="42" presetClass="entr" presetSubtype="0" fill="hold" grpId="0" nodeType="afterEffect">
                                  <p:stCondLst>
                                    <p:cond delay="0"/>
                                  </p:stCondLst>
                                  <p:childTnLst>
                                    <p:set>
                                      <p:cBhvr>
                                        <p:cTn id="30" dur="1" fill="hold">
                                          <p:stCondLst>
                                            <p:cond delay="0"/>
                                          </p:stCondLst>
                                        </p:cTn>
                                        <p:tgtEl>
                                          <p:spTgt spid="8">
                                            <p:txEl>
                                              <p:pRg st="3" end="3"/>
                                            </p:txEl>
                                          </p:spTgt>
                                        </p:tgtEl>
                                        <p:attrNameLst>
                                          <p:attrName>style.visibility</p:attrName>
                                        </p:attrNameLst>
                                      </p:cBhvr>
                                      <p:to>
                                        <p:strVal val="visible"/>
                                      </p:to>
                                    </p:set>
                                    <p:animEffect transition="in" filter="fade">
                                      <p:cBhvr>
                                        <p:cTn id="31" dur="2000"/>
                                        <p:tgtEl>
                                          <p:spTgt spid="8">
                                            <p:txEl>
                                              <p:pRg st="3" end="3"/>
                                            </p:txEl>
                                          </p:spTgt>
                                        </p:tgtEl>
                                      </p:cBhvr>
                                    </p:animEffect>
                                    <p:anim calcmode="lin" valueType="num">
                                      <p:cBhvr>
                                        <p:cTn id="32" dur="2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3" dur="2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text 2">
            <a:extLst>
              <a:ext uri="{FF2B5EF4-FFF2-40B4-BE49-F238E27FC236}">
                <a16:creationId xmlns:a16="http://schemas.microsoft.com/office/drawing/2014/main" id="{6A36D2CD-7C86-448D-8D81-88C4A28188C5}"/>
              </a:ext>
            </a:extLst>
          </p:cNvPr>
          <p:cNvSpPr>
            <a:spLocks noGrp="1"/>
          </p:cNvSpPr>
          <p:nvPr>
            <p:ph type="body" idx="1"/>
          </p:nvPr>
        </p:nvSpPr>
        <p:spPr/>
        <p:txBody>
          <a:bodyPr/>
          <a:lstStyle/>
          <a:p>
            <a:r>
              <a:rPr lang="cs" sz="2400" dirty="0">
                <a:solidFill>
                  <a:srgbClr val="5A544F"/>
                </a:solidFill>
                <a:latin typeface="Calibri" panose="020F0502020204030204" pitchFamily="34" charset="0"/>
                <a:cs typeface="Calibri" panose="020F0502020204030204" pitchFamily="34" charset="0"/>
              </a:rPr>
              <a:t>Dobrometr NENÍ nástroj k</a:t>
            </a:r>
            <a:r>
              <a:rPr lang="cs-CZ" sz="2400" dirty="0">
                <a:solidFill>
                  <a:srgbClr val="5A544F"/>
                </a:solidFill>
                <a:latin typeface="Calibri" panose="020F0502020204030204" pitchFamily="34" charset="0"/>
                <a:cs typeface="Calibri" panose="020F0502020204030204" pitchFamily="34" charset="0"/>
              </a:rPr>
              <a:t>e sledování dobrovolníků,       </a:t>
            </a:r>
          </a:p>
          <a:p>
            <a:r>
              <a:rPr lang="cs-CZ" sz="2400" dirty="0">
                <a:solidFill>
                  <a:srgbClr val="5A544F"/>
                </a:solidFill>
                <a:latin typeface="Calibri" panose="020F0502020204030204" pitchFamily="34" charset="0"/>
                <a:cs typeface="Calibri" panose="020F0502020204030204" pitchFamily="34" charset="0"/>
              </a:rPr>
              <a:t>ven se budou dostávat data jen v anonymizované podobě. </a:t>
            </a:r>
          </a:p>
          <a:p>
            <a:endParaRPr lang="cs-CZ" dirty="0"/>
          </a:p>
        </p:txBody>
      </p:sp>
    </p:spTree>
    <p:extLst>
      <p:ext uri="{BB962C8B-B14F-4D97-AF65-F5344CB8AC3E}">
        <p14:creationId xmlns:p14="http://schemas.microsoft.com/office/powerpoint/2010/main" val="160981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8"/>
          <p:cNvSpPr txBox="1">
            <a:spLocks noGrp="1"/>
          </p:cNvSpPr>
          <p:nvPr>
            <p:ph type="title"/>
          </p:nvPr>
        </p:nvSpPr>
        <p:spPr>
          <a:xfrm>
            <a:off x="311700" y="107250"/>
            <a:ext cx="8520600" cy="70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sz="2400" dirty="0">
                <a:solidFill>
                  <a:srgbClr val="DA0000"/>
                </a:solidFill>
              </a:rPr>
              <a:t>Registrace organizace v aplikaci Dobrometr</a:t>
            </a:r>
            <a:endParaRPr sz="2400" dirty="0">
              <a:solidFill>
                <a:srgbClr val="DA0000"/>
              </a:solidFill>
            </a:endParaRPr>
          </a:p>
        </p:txBody>
      </p:sp>
      <p:graphicFrame>
        <p:nvGraphicFramePr>
          <p:cNvPr id="100" name="Google Shape;100;p18"/>
          <p:cNvGraphicFramePr/>
          <p:nvPr>
            <p:extLst>
              <p:ext uri="{D42A27DB-BD31-4B8C-83A1-F6EECF244321}">
                <p14:modId xmlns:p14="http://schemas.microsoft.com/office/powerpoint/2010/main" val="1434187056"/>
              </p:ext>
            </p:extLst>
          </p:nvPr>
        </p:nvGraphicFramePr>
        <p:xfrm>
          <a:off x="1627909" y="689175"/>
          <a:ext cx="5693766" cy="3818509"/>
        </p:xfrm>
        <a:graphic>
          <a:graphicData uri="http://schemas.openxmlformats.org/drawingml/2006/table">
            <a:tbl>
              <a:tblPr>
                <a:noFill/>
                <a:tableStyleId>{83741982-F9B6-4B9D-BDE2-8D69C8CD184A}</a:tableStyleId>
              </a:tblPr>
              <a:tblGrid>
                <a:gridCol w="1483716">
                  <a:extLst>
                    <a:ext uri="{9D8B030D-6E8A-4147-A177-3AD203B41FA5}">
                      <a16:colId xmlns:a16="http://schemas.microsoft.com/office/drawing/2014/main" val="20000"/>
                    </a:ext>
                  </a:extLst>
                </a:gridCol>
                <a:gridCol w="4210050">
                  <a:extLst>
                    <a:ext uri="{9D8B030D-6E8A-4147-A177-3AD203B41FA5}">
                      <a16:colId xmlns:a16="http://schemas.microsoft.com/office/drawing/2014/main" val="20001"/>
                    </a:ext>
                  </a:extLst>
                </a:gridCol>
              </a:tblGrid>
              <a:tr h="0">
                <a:tc>
                  <a:txBody>
                    <a:bodyPr/>
                    <a:lstStyle/>
                    <a:p>
                      <a:pPr marL="0" lvl="0" indent="0" algn="l" rtl="0">
                        <a:spcBef>
                          <a:spcPts val="0"/>
                        </a:spcBef>
                        <a:spcAft>
                          <a:spcPts val="0"/>
                        </a:spcAft>
                        <a:buNone/>
                      </a:pPr>
                      <a:r>
                        <a:rPr lang="cs" sz="1100" b="1" dirty="0">
                          <a:solidFill>
                            <a:srgbClr val="5A544F"/>
                          </a:solidFill>
                        </a:rPr>
                        <a:t>Položka</a:t>
                      </a:r>
                      <a:endParaRPr sz="1100" b="1" dirty="0">
                        <a:solidFill>
                          <a:srgbClr val="5A544F"/>
                        </a:solidFill>
                      </a:endParaRPr>
                    </a:p>
                  </a:txBody>
                  <a:tcPr marL="63500" marR="63500" marT="63500" marB="63500"/>
                </a:tc>
                <a:tc>
                  <a:txBody>
                    <a:bodyPr/>
                    <a:lstStyle/>
                    <a:p>
                      <a:pPr marL="0" lvl="0" indent="0" algn="l" rtl="0">
                        <a:spcBef>
                          <a:spcPts val="0"/>
                        </a:spcBef>
                        <a:spcAft>
                          <a:spcPts val="0"/>
                        </a:spcAft>
                        <a:buNone/>
                      </a:pPr>
                      <a:r>
                        <a:rPr lang="cs" sz="1100" b="1">
                          <a:solidFill>
                            <a:srgbClr val="5A544F"/>
                          </a:solidFill>
                        </a:rPr>
                        <a:t>Vysvětlivka</a:t>
                      </a:r>
                      <a:endParaRPr sz="1100" b="1">
                        <a:solidFill>
                          <a:srgbClr val="5A544F"/>
                        </a:solidFill>
                      </a:endParaRPr>
                    </a:p>
                  </a:txBody>
                  <a:tcPr marL="63500" marR="63500" marT="63500" marB="63500"/>
                </a:tc>
                <a:extLst>
                  <a:ext uri="{0D108BD9-81ED-4DB2-BD59-A6C34878D82A}">
                    <a16:rowId xmlns:a16="http://schemas.microsoft.com/office/drawing/2014/main" val="10000"/>
                  </a:ext>
                </a:extLst>
              </a:tr>
              <a:tr h="0">
                <a:tc>
                  <a:txBody>
                    <a:bodyPr/>
                    <a:lstStyle/>
                    <a:p>
                      <a:pPr marL="0" lvl="0" indent="0" algn="l" rtl="0">
                        <a:spcBef>
                          <a:spcPts val="0"/>
                        </a:spcBef>
                        <a:spcAft>
                          <a:spcPts val="0"/>
                        </a:spcAft>
                        <a:buNone/>
                      </a:pPr>
                      <a:r>
                        <a:rPr lang="cs" sz="1100">
                          <a:solidFill>
                            <a:srgbClr val="5A544F"/>
                          </a:solidFill>
                        </a:rPr>
                        <a:t>Název organizace*</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a:solidFill>
                            <a:srgbClr val="5A544F"/>
                          </a:solidFill>
                        </a:rPr>
                        <a:t>Uživatel doplní oficiální název organizace či organizační složky</a:t>
                      </a:r>
                      <a:endParaRPr sz="1100">
                        <a:solidFill>
                          <a:srgbClr val="5A544F"/>
                        </a:solidFill>
                      </a:endParaRPr>
                    </a:p>
                  </a:txBody>
                  <a:tcPr marL="63500" marR="63500" marT="63500" marB="63500"/>
                </a:tc>
                <a:extLst>
                  <a:ext uri="{0D108BD9-81ED-4DB2-BD59-A6C34878D82A}">
                    <a16:rowId xmlns:a16="http://schemas.microsoft.com/office/drawing/2014/main" val="10001"/>
                  </a:ext>
                </a:extLst>
              </a:tr>
              <a:tr h="0">
                <a:tc>
                  <a:txBody>
                    <a:bodyPr/>
                    <a:lstStyle/>
                    <a:p>
                      <a:pPr marL="0" lvl="0" indent="0" algn="l" rtl="0">
                        <a:spcBef>
                          <a:spcPts val="0"/>
                        </a:spcBef>
                        <a:spcAft>
                          <a:spcPts val="0"/>
                        </a:spcAft>
                        <a:buNone/>
                      </a:pPr>
                      <a:r>
                        <a:rPr lang="cs" sz="1100">
                          <a:solidFill>
                            <a:srgbClr val="5A544F"/>
                          </a:solidFill>
                        </a:rPr>
                        <a:t>Právní forma*</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a:solidFill>
                            <a:srgbClr val="5A544F"/>
                          </a:solidFill>
                        </a:rPr>
                        <a:t>Uživatel vybere právní formu z nabídky</a:t>
                      </a:r>
                      <a:endParaRPr sz="1100">
                        <a:solidFill>
                          <a:srgbClr val="5A544F"/>
                        </a:solidFill>
                      </a:endParaRPr>
                    </a:p>
                  </a:txBody>
                  <a:tcPr marL="63500" marR="63500" marT="63500" marB="63500"/>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cs" sz="1100">
                          <a:solidFill>
                            <a:srgbClr val="5A544F"/>
                          </a:solidFill>
                        </a:rPr>
                        <a:t>IČO</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a:solidFill>
                            <a:srgbClr val="5A544F"/>
                          </a:solidFill>
                        </a:rPr>
                        <a:t>Uživatel má možnost zadat IČO, v případě nezadání bude třeba manuální autorizace ze strany správce Dobrometru</a:t>
                      </a:r>
                      <a:endParaRPr sz="1100">
                        <a:solidFill>
                          <a:srgbClr val="5A544F"/>
                        </a:solidFill>
                      </a:endParaRPr>
                    </a:p>
                  </a:txBody>
                  <a:tcPr marL="63500" marR="63500" marT="63500" marB="63500"/>
                </a:tc>
                <a:extLst>
                  <a:ext uri="{0D108BD9-81ED-4DB2-BD59-A6C34878D82A}">
                    <a16:rowId xmlns:a16="http://schemas.microsoft.com/office/drawing/2014/main" val="10003"/>
                  </a:ext>
                </a:extLst>
              </a:tr>
              <a:tr h="0">
                <a:tc>
                  <a:txBody>
                    <a:bodyPr/>
                    <a:lstStyle/>
                    <a:p>
                      <a:pPr marL="0" lvl="0" indent="0" algn="l" rtl="0">
                        <a:spcBef>
                          <a:spcPts val="0"/>
                        </a:spcBef>
                        <a:spcAft>
                          <a:spcPts val="0"/>
                        </a:spcAft>
                        <a:buNone/>
                      </a:pPr>
                      <a:r>
                        <a:rPr lang="cs" sz="1100">
                          <a:solidFill>
                            <a:srgbClr val="5A544F"/>
                          </a:solidFill>
                        </a:rPr>
                        <a:t>Velikost organizace*</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dirty="0">
                          <a:solidFill>
                            <a:srgbClr val="5A544F"/>
                          </a:solidFill>
                        </a:rPr>
                        <a:t>Uživatel zvolí jednu ze dvou možností: 0 až 9 zaměstnanců, </a:t>
                      </a:r>
                    </a:p>
                    <a:p>
                      <a:pPr marL="0" lvl="0" indent="0" algn="l" rtl="0">
                        <a:spcBef>
                          <a:spcPts val="0"/>
                        </a:spcBef>
                        <a:spcAft>
                          <a:spcPts val="0"/>
                        </a:spcAft>
                        <a:buNone/>
                      </a:pPr>
                      <a:r>
                        <a:rPr lang="cs" sz="1100" dirty="0">
                          <a:solidFill>
                            <a:srgbClr val="5A544F"/>
                          </a:solidFill>
                        </a:rPr>
                        <a:t>10 a více zaměstnanců</a:t>
                      </a:r>
                      <a:endParaRPr sz="1100" dirty="0">
                        <a:solidFill>
                          <a:srgbClr val="5A544F"/>
                        </a:solidFill>
                      </a:endParaRPr>
                    </a:p>
                  </a:txBody>
                  <a:tcPr marL="63500" marR="63500" marT="63500" marB="63500"/>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cs" sz="1100">
                          <a:solidFill>
                            <a:srgbClr val="5A544F"/>
                          </a:solidFill>
                        </a:rPr>
                        <a:t>Místní působnost*</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a:solidFill>
                            <a:srgbClr val="5A544F"/>
                          </a:solidFill>
                        </a:rPr>
                        <a:t>Uživatel vybere z předvolené nabídky kraj (jeden až všechny), případně položku zahraničí</a:t>
                      </a:r>
                      <a:endParaRPr sz="1100">
                        <a:solidFill>
                          <a:srgbClr val="5A544F"/>
                        </a:solidFill>
                      </a:endParaRPr>
                    </a:p>
                  </a:txBody>
                  <a:tcPr marL="63500" marR="63500" marT="63500" marB="63500"/>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cs" sz="1100">
                          <a:solidFill>
                            <a:srgbClr val="5A544F"/>
                          </a:solidFill>
                        </a:rPr>
                        <a:t>Oblast dobrovolnictví*</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a:solidFill>
                            <a:srgbClr val="5A544F"/>
                          </a:solidFill>
                        </a:rPr>
                        <a:t>Uživatel vybere jednu nebo více oblasti dobrovolnictví, kterým se jeho organizace věnuje</a:t>
                      </a:r>
                      <a:endParaRPr sz="1100">
                        <a:solidFill>
                          <a:srgbClr val="5A544F"/>
                        </a:solidFill>
                      </a:endParaRPr>
                    </a:p>
                  </a:txBody>
                  <a:tcPr marL="63500" marR="63500" marT="63500" marB="63500"/>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cs" sz="1100">
                          <a:solidFill>
                            <a:srgbClr val="5A544F"/>
                          </a:solidFill>
                        </a:rPr>
                        <a:t>Jméno a příjmení*</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a:solidFill>
                            <a:srgbClr val="5A544F"/>
                          </a:solidFill>
                        </a:rPr>
                        <a:t>Uživatel (kontaktní osoba) vyplní své jméno a příjmení</a:t>
                      </a:r>
                      <a:endParaRPr sz="1100">
                        <a:solidFill>
                          <a:srgbClr val="5A544F"/>
                        </a:solidFill>
                      </a:endParaRPr>
                    </a:p>
                  </a:txBody>
                  <a:tcPr marL="63500" marR="63500" marT="63500" marB="63500"/>
                </a:tc>
                <a:extLst>
                  <a:ext uri="{0D108BD9-81ED-4DB2-BD59-A6C34878D82A}">
                    <a16:rowId xmlns:a16="http://schemas.microsoft.com/office/drawing/2014/main" val="10007"/>
                  </a:ext>
                </a:extLst>
              </a:tr>
              <a:tr h="0">
                <a:tc>
                  <a:txBody>
                    <a:bodyPr/>
                    <a:lstStyle/>
                    <a:p>
                      <a:pPr marL="0" lvl="0" indent="0" algn="l" rtl="0">
                        <a:spcBef>
                          <a:spcPts val="0"/>
                        </a:spcBef>
                        <a:spcAft>
                          <a:spcPts val="0"/>
                        </a:spcAft>
                        <a:buNone/>
                      </a:pPr>
                      <a:r>
                        <a:rPr lang="cs" sz="1100">
                          <a:solidFill>
                            <a:srgbClr val="5A544F"/>
                          </a:solidFill>
                        </a:rPr>
                        <a:t>Telefon</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a:solidFill>
                            <a:srgbClr val="5A544F"/>
                          </a:solidFill>
                        </a:rPr>
                        <a:t>Uživatel (kontaktní osoba) má možnost vyplnit svůj telefon</a:t>
                      </a:r>
                      <a:endParaRPr sz="1100">
                        <a:solidFill>
                          <a:srgbClr val="5A544F"/>
                        </a:solidFill>
                      </a:endParaRPr>
                    </a:p>
                  </a:txBody>
                  <a:tcPr marL="63500" marR="63500" marT="63500" marB="63500"/>
                </a:tc>
                <a:extLst>
                  <a:ext uri="{0D108BD9-81ED-4DB2-BD59-A6C34878D82A}">
                    <a16:rowId xmlns:a16="http://schemas.microsoft.com/office/drawing/2014/main" val="10008"/>
                  </a:ext>
                </a:extLst>
              </a:tr>
              <a:tr h="0">
                <a:tc>
                  <a:txBody>
                    <a:bodyPr/>
                    <a:lstStyle/>
                    <a:p>
                      <a:pPr marL="0" lvl="0" indent="0" algn="l" rtl="0">
                        <a:spcBef>
                          <a:spcPts val="0"/>
                        </a:spcBef>
                        <a:spcAft>
                          <a:spcPts val="0"/>
                        </a:spcAft>
                        <a:buNone/>
                      </a:pPr>
                      <a:r>
                        <a:rPr lang="cs" sz="1100">
                          <a:solidFill>
                            <a:srgbClr val="5A544F"/>
                          </a:solidFill>
                        </a:rPr>
                        <a:t>E-mail*</a:t>
                      </a:r>
                      <a:endParaRPr sz="1100">
                        <a:solidFill>
                          <a:srgbClr val="5A544F"/>
                        </a:solidFill>
                      </a:endParaRPr>
                    </a:p>
                  </a:txBody>
                  <a:tcPr marL="63500" marR="63500" marT="63500" marB="63500"/>
                </a:tc>
                <a:tc>
                  <a:txBody>
                    <a:bodyPr/>
                    <a:lstStyle/>
                    <a:p>
                      <a:pPr marL="0" lvl="0" indent="0" algn="l" rtl="0">
                        <a:lnSpc>
                          <a:spcPct val="115000"/>
                        </a:lnSpc>
                        <a:spcBef>
                          <a:spcPts val="0"/>
                        </a:spcBef>
                        <a:spcAft>
                          <a:spcPts val="0"/>
                        </a:spcAft>
                        <a:buNone/>
                      </a:pPr>
                      <a:r>
                        <a:rPr lang="cs" sz="1100" dirty="0">
                          <a:solidFill>
                            <a:srgbClr val="5A544F"/>
                          </a:solidFill>
                        </a:rPr>
                        <a:t>Uživatel vyplní svůj e-mail, na který bude zaslán odkaz </a:t>
                      </a:r>
                    </a:p>
                    <a:p>
                      <a:pPr marL="0" lvl="0" indent="0" algn="l" rtl="0">
                        <a:lnSpc>
                          <a:spcPct val="115000"/>
                        </a:lnSpc>
                        <a:spcBef>
                          <a:spcPts val="0"/>
                        </a:spcBef>
                        <a:spcAft>
                          <a:spcPts val="0"/>
                        </a:spcAft>
                        <a:buNone/>
                      </a:pPr>
                      <a:r>
                        <a:rPr lang="cs" sz="1100" dirty="0">
                          <a:solidFill>
                            <a:srgbClr val="5A544F"/>
                          </a:solidFill>
                        </a:rPr>
                        <a:t>k potvrzení registrace</a:t>
                      </a:r>
                      <a:endParaRPr sz="1100" dirty="0">
                        <a:solidFill>
                          <a:srgbClr val="5A544F"/>
                        </a:solidFill>
                      </a:endParaRPr>
                    </a:p>
                  </a:txBody>
                  <a:tcPr marL="63500" marR="63500" marT="63500" marB="63500"/>
                </a:tc>
                <a:extLst>
                  <a:ext uri="{0D108BD9-81ED-4DB2-BD59-A6C34878D82A}">
                    <a16:rowId xmlns:a16="http://schemas.microsoft.com/office/drawing/2014/main" val="10009"/>
                  </a:ext>
                </a:extLst>
              </a:tr>
            </a:tbl>
          </a:graphicData>
        </a:graphic>
      </p:graphicFrame>
      <p:sp>
        <p:nvSpPr>
          <p:cNvPr id="101" name="Google Shape;101;p18"/>
          <p:cNvSpPr txBox="1"/>
          <p:nvPr/>
        </p:nvSpPr>
        <p:spPr>
          <a:xfrm>
            <a:off x="1606675" y="4699550"/>
            <a:ext cx="7042500" cy="351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cs" sz="1100"/>
              <a:t>Zdroj: Výzkumná zpráva k projektu; vysvětlivky: *povinná položka</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9"/>
          <p:cNvSpPr txBox="1">
            <a:spLocks noGrp="1"/>
          </p:cNvSpPr>
          <p:nvPr>
            <p:ph type="title"/>
          </p:nvPr>
        </p:nvSpPr>
        <p:spPr>
          <a:xfrm>
            <a:off x="403450" y="230825"/>
            <a:ext cx="8520600" cy="70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sz="2200" dirty="0">
                <a:solidFill>
                  <a:srgbClr val="DA0000"/>
                </a:solidFill>
              </a:rPr>
              <a:t>Typy uživatelských účtů v aplikaci Dobrometr</a:t>
            </a:r>
            <a:endParaRPr sz="2200" dirty="0">
              <a:solidFill>
                <a:srgbClr val="DA0000"/>
              </a:solidFill>
            </a:endParaRPr>
          </a:p>
        </p:txBody>
      </p:sp>
      <p:graphicFrame>
        <p:nvGraphicFramePr>
          <p:cNvPr id="108" name="Google Shape;108;p19"/>
          <p:cNvGraphicFramePr/>
          <p:nvPr>
            <p:extLst>
              <p:ext uri="{D42A27DB-BD31-4B8C-83A1-F6EECF244321}">
                <p14:modId xmlns:p14="http://schemas.microsoft.com/office/powerpoint/2010/main" val="1870340919"/>
              </p:ext>
            </p:extLst>
          </p:nvPr>
        </p:nvGraphicFramePr>
        <p:xfrm>
          <a:off x="874025" y="938250"/>
          <a:ext cx="7306000" cy="3648725"/>
        </p:xfrm>
        <a:graphic>
          <a:graphicData uri="http://schemas.openxmlformats.org/drawingml/2006/table">
            <a:tbl>
              <a:tblPr>
                <a:noFill/>
                <a:tableStyleId>{83741982-F9B6-4B9D-BDE2-8D69C8CD184A}</a:tableStyleId>
              </a:tblPr>
              <a:tblGrid>
                <a:gridCol w="1770375">
                  <a:extLst>
                    <a:ext uri="{9D8B030D-6E8A-4147-A177-3AD203B41FA5}">
                      <a16:colId xmlns:a16="http://schemas.microsoft.com/office/drawing/2014/main" val="20000"/>
                    </a:ext>
                  </a:extLst>
                </a:gridCol>
                <a:gridCol w="3975800">
                  <a:extLst>
                    <a:ext uri="{9D8B030D-6E8A-4147-A177-3AD203B41FA5}">
                      <a16:colId xmlns:a16="http://schemas.microsoft.com/office/drawing/2014/main" val="20001"/>
                    </a:ext>
                  </a:extLst>
                </a:gridCol>
                <a:gridCol w="1559825">
                  <a:extLst>
                    <a:ext uri="{9D8B030D-6E8A-4147-A177-3AD203B41FA5}">
                      <a16:colId xmlns:a16="http://schemas.microsoft.com/office/drawing/2014/main" val="20002"/>
                    </a:ext>
                  </a:extLst>
                </a:gridCol>
              </a:tblGrid>
              <a:tr h="544625">
                <a:tc>
                  <a:txBody>
                    <a:bodyPr/>
                    <a:lstStyle/>
                    <a:p>
                      <a:pPr marL="0" lvl="0" indent="0" algn="l" rtl="0">
                        <a:spcBef>
                          <a:spcPts val="0"/>
                        </a:spcBef>
                        <a:spcAft>
                          <a:spcPts val="0"/>
                        </a:spcAft>
                        <a:buNone/>
                      </a:pPr>
                      <a:r>
                        <a:rPr lang="cs" sz="2000" b="1" dirty="0">
                          <a:solidFill>
                            <a:srgbClr val="5A544F"/>
                          </a:solidFill>
                        </a:rPr>
                        <a:t>Typ účtu</a:t>
                      </a:r>
                      <a:endParaRPr sz="2000" b="1" dirty="0">
                        <a:solidFill>
                          <a:srgbClr val="5A544F"/>
                        </a:solidFill>
                      </a:endParaRPr>
                    </a:p>
                  </a:txBody>
                  <a:tcPr marL="63500" marR="63500" marT="63500" marB="63500"/>
                </a:tc>
                <a:tc>
                  <a:txBody>
                    <a:bodyPr/>
                    <a:lstStyle/>
                    <a:p>
                      <a:pPr marL="0" lvl="0" indent="0" algn="l" rtl="0">
                        <a:spcBef>
                          <a:spcPts val="0"/>
                        </a:spcBef>
                        <a:spcAft>
                          <a:spcPts val="0"/>
                        </a:spcAft>
                        <a:buNone/>
                      </a:pPr>
                      <a:r>
                        <a:rPr lang="cs" sz="2000" b="1">
                          <a:solidFill>
                            <a:srgbClr val="5A544F"/>
                          </a:solidFill>
                        </a:rPr>
                        <a:t>Příklad pracovních pozic</a:t>
                      </a:r>
                      <a:endParaRPr sz="2000" b="1">
                        <a:solidFill>
                          <a:srgbClr val="5A544F"/>
                        </a:solidFill>
                      </a:endParaRPr>
                    </a:p>
                  </a:txBody>
                  <a:tcPr marL="63500" marR="63500" marT="63500" marB="63500"/>
                </a:tc>
                <a:tc>
                  <a:txBody>
                    <a:bodyPr/>
                    <a:lstStyle/>
                    <a:p>
                      <a:pPr marL="0" lvl="0" indent="0" algn="l" rtl="0">
                        <a:spcBef>
                          <a:spcPts val="0"/>
                        </a:spcBef>
                        <a:spcAft>
                          <a:spcPts val="0"/>
                        </a:spcAft>
                        <a:buNone/>
                      </a:pPr>
                      <a:r>
                        <a:rPr lang="cs" sz="2000" b="1">
                          <a:solidFill>
                            <a:srgbClr val="5A544F"/>
                          </a:solidFill>
                        </a:rPr>
                        <a:t>Počet</a:t>
                      </a:r>
                      <a:endParaRPr sz="2000" b="1">
                        <a:solidFill>
                          <a:srgbClr val="5A544F"/>
                        </a:solidFill>
                      </a:endParaRPr>
                    </a:p>
                  </a:txBody>
                  <a:tcPr marL="63500" marR="63500" marT="63500" marB="63500"/>
                </a:tc>
                <a:extLst>
                  <a:ext uri="{0D108BD9-81ED-4DB2-BD59-A6C34878D82A}">
                    <a16:rowId xmlns:a16="http://schemas.microsoft.com/office/drawing/2014/main" val="10000"/>
                  </a:ext>
                </a:extLst>
              </a:tr>
              <a:tr h="1242675">
                <a:tc>
                  <a:txBody>
                    <a:bodyPr/>
                    <a:lstStyle/>
                    <a:p>
                      <a:pPr marL="0" lvl="0" indent="0" algn="l" rtl="0">
                        <a:spcBef>
                          <a:spcPts val="0"/>
                        </a:spcBef>
                        <a:spcAft>
                          <a:spcPts val="0"/>
                        </a:spcAft>
                        <a:buNone/>
                      </a:pPr>
                      <a:r>
                        <a:rPr lang="cs" sz="2000">
                          <a:solidFill>
                            <a:srgbClr val="5A544F"/>
                          </a:solidFill>
                        </a:rPr>
                        <a:t>Hlavní koordinátor</a:t>
                      </a:r>
                      <a:endParaRPr sz="2000">
                        <a:solidFill>
                          <a:srgbClr val="5A544F"/>
                        </a:solidFill>
                      </a:endParaRPr>
                    </a:p>
                  </a:txBody>
                  <a:tcPr marL="63500" marR="63500" marT="63500" marB="63500"/>
                </a:tc>
                <a:tc>
                  <a:txBody>
                    <a:bodyPr/>
                    <a:lstStyle/>
                    <a:p>
                      <a:pPr marL="0" lvl="0" indent="0" algn="l" rtl="0">
                        <a:spcBef>
                          <a:spcPts val="0"/>
                        </a:spcBef>
                        <a:spcAft>
                          <a:spcPts val="0"/>
                        </a:spcAft>
                        <a:buNone/>
                      </a:pPr>
                      <a:r>
                        <a:rPr lang="cs" sz="2000" dirty="0">
                          <a:solidFill>
                            <a:srgbClr val="5A544F"/>
                          </a:solidFill>
                        </a:rPr>
                        <a:t>Hlavní koordinátor/ vedoucí dobrovolnického centra/ předseda organizace/ </a:t>
                      </a:r>
                      <a:r>
                        <a:rPr lang="cs-CZ" sz="2000" dirty="0">
                          <a:solidFill>
                            <a:srgbClr val="5A544F"/>
                          </a:solidFill>
                        </a:rPr>
                        <a:t>srdcař v neformální skupině dobrovolníků</a:t>
                      </a:r>
                      <a:endParaRPr sz="2000" dirty="0">
                        <a:solidFill>
                          <a:srgbClr val="5A544F"/>
                        </a:solidFill>
                      </a:endParaRPr>
                    </a:p>
                  </a:txBody>
                  <a:tcPr marL="63500" marR="63500" marT="63500" marB="63500"/>
                </a:tc>
                <a:tc>
                  <a:txBody>
                    <a:bodyPr/>
                    <a:lstStyle/>
                    <a:p>
                      <a:pPr marL="0" lvl="0" indent="0" algn="l" rtl="0">
                        <a:spcBef>
                          <a:spcPts val="0"/>
                        </a:spcBef>
                        <a:spcAft>
                          <a:spcPts val="0"/>
                        </a:spcAft>
                        <a:buNone/>
                      </a:pPr>
                      <a:r>
                        <a:rPr lang="cs" sz="2000">
                          <a:solidFill>
                            <a:srgbClr val="5A544F"/>
                          </a:solidFill>
                        </a:rPr>
                        <a:t>Vždy jeden</a:t>
                      </a:r>
                      <a:endParaRPr sz="2000">
                        <a:solidFill>
                          <a:srgbClr val="5A544F"/>
                        </a:solidFill>
                      </a:endParaRPr>
                    </a:p>
                  </a:txBody>
                  <a:tcPr marL="63500" marR="63500" marT="63500" marB="63500"/>
                </a:tc>
                <a:extLst>
                  <a:ext uri="{0D108BD9-81ED-4DB2-BD59-A6C34878D82A}">
                    <a16:rowId xmlns:a16="http://schemas.microsoft.com/office/drawing/2014/main" val="10001"/>
                  </a:ext>
                </a:extLst>
              </a:tr>
              <a:tr h="878950">
                <a:tc>
                  <a:txBody>
                    <a:bodyPr/>
                    <a:lstStyle/>
                    <a:p>
                      <a:pPr marL="0" lvl="0" indent="0" algn="l" rtl="0">
                        <a:spcBef>
                          <a:spcPts val="0"/>
                        </a:spcBef>
                        <a:spcAft>
                          <a:spcPts val="0"/>
                        </a:spcAft>
                        <a:buNone/>
                      </a:pPr>
                      <a:r>
                        <a:rPr lang="cs" sz="2000">
                          <a:solidFill>
                            <a:srgbClr val="5A544F"/>
                          </a:solidFill>
                        </a:rPr>
                        <a:t>Koordinátor</a:t>
                      </a:r>
                      <a:endParaRPr sz="2000">
                        <a:solidFill>
                          <a:srgbClr val="5A544F"/>
                        </a:solidFill>
                      </a:endParaRPr>
                    </a:p>
                  </a:txBody>
                  <a:tcPr marL="63500" marR="63500" marT="63500" marB="63500"/>
                </a:tc>
                <a:tc>
                  <a:txBody>
                    <a:bodyPr/>
                    <a:lstStyle/>
                    <a:p>
                      <a:pPr marL="0" lvl="0" indent="0" algn="l" rtl="0">
                        <a:spcBef>
                          <a:spcPts val="0"/>
                        </a:spcBef>
                        <a:spcAft>
                          <a:spcPts val="0"/>
                        </a:spcAft>
                        <a:buNone/>
                      </a:pPr>
                      <a:r>
                        <a:rPr lang="cs" sz="2000">
                          <a:solidFill>
                            <a:srgbClr val="5A544F"/>
                          </a:solidFill>
                        </a:rPr>
                        <a:t>Koordinátor dobrovolníků</a:t>
                      </a:r>
                      <a:endParaRPr sz="2000">
                        <a:solidFill>
                          <a:srgbClr val="5A544F"/>
                        </a:solidFill>
                      </a:endParaRPr>
                    </a:p>
                  </a:txBody>
                  <a:tcPr marL="63500" marR="63500" marT="63500" marB="63500"/>
                </a:tc>
                <a:tc>
                  <a:txBody>
                    <a:bodyPr/>
                    <a:lstStyle/>
                    <a:p>
                      <a:pPr marL="0" lvl="0" indent="0" algn="l" rtl="0">
                        <a:spcBef>
                          <a:spcPts val="0"/>
                        </a:spcBef>
                        <a:spcAft>
                          <a:spcPts val="0"/>
                        </a:spcAft>
                        <a:buNone/>
                      </a:pPr>
                      <a:r>
                        <a:rPr lang="cs" sz="2000">
                          <a:solidFill>
                            <a:srgbClr val="5A544F"/>
                          </a:solidFill>
                        </a:rPr>
                        <a:t>Neomezeno</a:t>
                      </a:r>
                      <a:endParaRPr sz="2000">
                        <a:solidFill>
                          <a:srgbClr val="5A544F"/>
                        </a:solidFill>
                      </a:endParaRPr>
                    </a:p>
                  </a:txBody>
                  <a:tcPr marL="63500" marR="63500" marT="63500" marB="63500"/>
                </a:tc>
                <a:extLst>
                  <a:ext uri="{0D108BD9-81ED-4DB2-BD59-A6C34878D82A}">
                    <a16:rowId xmlns:a16="http://schemas.microsoft.com/office/drawing/2014/main" val="10002"/>
                  </a:ext>
                </a:extLst>
              </a:tr>
              <a:tr h="878950">
                <a:tc>
                  <a:txBody>
                    <a:bodyPr/>
                    <a:lstStyle/>
                    <a:p>
                      <a:pPr marL="0" lvl="0" indent="0" algn="l" rtl="0">
                        <a:spcBef>
                          <a:spcPts val="0"/>
                        </a:spcBef>
                        <a:spcAft>
                          <a:spcPts val="0"/>
                        </a:spcAft>
                        <a:buNone/>
                      </a:pPr>
                      <a:r>
                        <a:rPr lang="cs" sz="2000">
                          <a:solidFill>
                            <a:srgbClr val="5A544F"/>
                          </a:solidFill>
                        </a:rPr>
                        <a:t>Pouze čtení</a:t>
                      </a:r>
                      <a:endParaRPr sz="2000">
                        <a:solidFill>
                          <a:srgbClr val="5A544F"/>
                        </a:solidFill>
                      </a:endParaRPr>
                    </a:p>
                  </a:txBody>
                  <a:tcPr marL="63500" marR="63500" marT="63500" marB="63500"/>
                </a:tc>
                <a:tc>
                  <a:txBody>
                    <a:bodyPr/>
                    <a:lstStyle/>
                    <a:p>
                      <a:pPr marL="0" lvl="0" indent="0" algn="l" rtl="0">
                        <a:spcBef>
                          <a:spcPts val="0"/>
                        </a:spcBef>
                        <a:spcAft>
                          <a:spcPts val="0"/>
                        </a:spcAft>
                        <a:buNone/>
                      </a:pPr>
                      <a:r>
                        <a:rPr lang="cs" sz="2000" dirty="0">
                          <a:solidFill>
                            <a:srgbClr val="5A544F"/>
                          </a:solidFill>
                        </a:rPr>
                        <a:t>PR pracovník, </a:t>
                      </a:r>
                      <a:r>
                        <a:rPr lang="cs-CZ" sz="2000" dirty="0">
                          <a:solidFill>
                            <a:srgbClr val="5A544F"/>
                          </a:solidFill>
                        </a:rPr>
                        <a:t>ekonom, další členové vedení organizace</a:t>
                      </a:r>
                      <a:endParaRPr sz="2000" dirty="0">
                        <a:solidFill>
                          <a:srgbClr val="5A544F"/>
                        </a:solidFill>
                      </a:endParaRPr>
                    </a:p>
                  </a:txBody>
                  <a:tcPr marL="63500" marR="63500" marT="63500" marB="63500"/>
                </a:tc>
                <a:tc>
                  <a:txBody>
                    <a:bodyPr/>
                    <a:lstStyle/>
                    <a:p>
                      <a:pPr marL="0" lvl="0" indent="0" algn="l" rtl="0">
                        <a:spcBef>
                          <a:spcPts val="0"/>
                        </a:spcBef>
                        <a:spcAft>
                          <a:spcPts val="0"/>
                        </a:spcAft>
                        <a:buNone/>
                      </a:pPr>
                      <a:r>
                        <a:rPr lang="cs" sz="2000" dirty="0">
                          <a:solidFill>
                            <a:srgbClr val="5A544F"/>
                          </a:solidFill>
                        </a:rPr>
                        <a:t>Neomezeno</a:t>
                      </a:r>
                      <a:endParaRPr sz="2000" dirty="0">
                        <a:solidFill>
                          <a:srgbClr val="5A544F"/>
                        </a:solidFill>
                      </a:endParaRPr>
                    </a:p>
                  </a:txBody>
                  <a:tcPr marL="63500" marR="63500" marT="63500" marB="63500"/>
                </a:tc>
                <a:extLst>
                  <a:ext uri="{0D108BD9-81ED-4DB2-BD59-A6C34878D82A}">
                    <a16:rowId xmlns:a16="http://schemas.microsoft.com/office/drawing/2014/main" val="10003"/>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graphicFrame>
        <p:nvGraphicFramePr>
          <p:cNvPr id="114" name="Google Shape;114;p20"/>
          <p:cNvGraphicFramePr/>
          <p:nvPr>
            <p:extLst>
              <p:ext uri="{D42A27DB-BD31-4B8C-83A1-F6EECF244321}">
                <p14:modId xmlns:p14="http://schemas.microsoft.com/office/powerpoint/2010/main" val="1319120174"/>
              </p:ext>
            </p:extLst>
          </p:nvPr>
        </p:nvGraphicFramePr>
        <p:xfrm>
          <a:off x="1009650" y="745675"/>
          <a:ext cx="7544325" cy="3992880"/>
        </p:xfrm>
        <a:graphic>
          <a:graphicData uri="http://schemas.openxmlformats.org/drawingml/2006/table">
            <a:tbl>
              <a:tblPr>
                <a:noFill/>
                <a:tableStyleId>{83741982-F9B6-4B9D-BDE2-8D69C8CD184A}</a:tableStyleId>
              </a:tblPr>
              <a:tblGrid>
                <a:gridCol w="2213000">
                  <a:extLst>
                    <a:ext uri="{9D8B030D-6E8A-4147-A177-3AD203B41FA5}">
                      <a16:colId xmlns:a16="http://schemas.microsoft.com/office/drawing/2014/main" val="20000"/>
                    </a:ext>
                  </a:extLst>
                </a:gridCol>
                <a:gridCol w="5331325">
                  <a:extLst>
                    <a:ext uri="{9D8B030D-6E8A-4147-A177-3AD203B41FA5}">
                      <a16:colId xmlns:a16="http://schemas.microsoft.com/office/drawing/2014/main" val="20001"/>
                    </a:ext>
                  </a:extLst>
                </a:gridCol>
              </a:tblGrid>
              <a:tr h="0">
                <a:tc>
                  <a:txBody>
                    <a:bodyPr/>
                    <a:lstStyle/>
                    <a:p>
                      <a:pPr marL="0" lvl="0" indent="0" algn="l" rtl="0">
                        <a:spcBef>
                          <a:spcPts val="0"/>
                        </a:spcBef>
                        <a:spcAft>
                          <a:spcPts val="0"/>
                        </a:spcAft>
                        <a:buNone/>
                      </a:pPr>
                      <a:r>
                        <a:rPr lang="cs" sz="1100" b="1" dirty="0">
                          <a:solidFill>
                            <a:srgbClr val="5A544F"/>
                          </a:solidFill>
                        </a:rPr>
                        <a:t>Položka</a:t>
                      </a:r>
                      <a:endParaRPr sz="1100" b="1" dirty="0">
                        <a:solidFill>
                          <a:srgbClr val="5A544F"/>
                        </a:solidFill>
                      </a:endParaRPr>
                    </a:p>
                  </a:txBody>
                  <a:tcPr marL="63500" marR="63500" marT="63500" marB="63500"/>
                </a:tc>
                <a:tc>
                  <a:txBody>
                    <a:bodyPr/>
                    <a:lstStyle/>
                    <a:p>
                      <a:pPr marL="0" lvl="0" indent="0" algn="l" rtl="0">
                        <a:spcBef>
                          <a:spcPts val="0"/>
                        </a:spcBef>
                        <a:spcAft>
                          <a:spcPts val="0"/>
                        </a:spcAft>
                        <a:buNone/>
                      </a:pPr>
                      <a:r>
                        <a:rPr lang="cs" sz="1100" b="1">
                          <a:solidFill>
                            <a:srgbClr val="5A544F"/>
                          </a:solidFill>
                        </a:rPr>
                        <a:t>Vysvětlivka</a:t>
                      </a:r>
                      <a:endParaRPr sz="1100" b="1">
                        <a:solidFill>
                          <a:srgbClr val="5A544F"/>
                        </a:solidFill>
                      </a:endParaRPr>
                    </a:p>
                  </a:txBody>
                  <a:tcPr marL="63500" marR="63500" marT="63500" marB="63500"/>
                </a:tc>
                <a:extLst>
                  <a:ext uri="{0D108BD9-81ED-4DB2-BD59-A6C34878D82A}">
                    <a16:rowId xmlns:a16="http://schemas.microsoft.com/office/drawing/2014/main" val="10000"/>
                  </a:ext>
                </a:extLst>
              </a:tr>
              <a:tr h="0">
                <a:tc>
                  <a:txBody>
                    <a:bodyPr/>
                    <a:lstStyle/>
                    <a:p>
                      <a:pPr marL="0" lvl="0" indent="0" algn="l" rtl="0">
                        <a:spcBef>
                          <a:spcPts val="0"/>
                        </a:spcBef>
                        <a:spcAft>
                          <a:spcPts val="0"/>
                        </a:spcAft>
                        <a:buNone/>
                      </a:pPr>
                      <a:r>
                        <a:rPr lang="cs" sz="1100">
                          <a:solidFill>
                            <a:srgbClr val="5A544F"/>
                          </a:solidFill>
                        </a:rPr>
                        <a:t>Název dobrovolnického programu*</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a:solidFill>
                            <a:srgbClr val="5A544F"/>
                          </a:solidFill>
                        </a:rPr>
                        <a:t>Oficiální název dobrovolnického programu, případně neoficiální popis, který jej charakterizuje</a:t>
                      </a:r>
                      <a:endParaRPr sz="1100">
                        <a:solidFill>
                          <a:srgbClr val="5A544F"/>
                        </a:solidFill>
                      </a:endParaRPr>
                    </a:p>
                  </a:txBody>
                  <a:tcPr marL="63500" marR="63500" marT="63500" marB="63500"/>
                </a:tc>
                <a:extLst>
                  <a:ext uri="{0D108BD9-81ED-4DB2-BD59-A6C34878D82A}">
                    <a16:rowId xmlns:a16="http://schemas.microsoft.com/office/drawing/2014/main" val="10001"/>
                  </a:ext>
                </a:extLst>
              </a:tr>
              <a:tr h="0">
                <a:tc>
                  <a:txBody>
                    <a:bodyPr/>
                    <a:lstStyle/>
                    <a:p>
                      <a:pPr marL="0" lvl="0" indent="0" algn="l" rtl="0">
                        <a:spcBef>
                          <a:spcPts val="0"/>
                        </a:spcBef>
                        <a:spcAft>
                          <a:spcPts val="0"/>
                        </a:spcAft>
                        <a:buNone/>
                      </a:pPr>
                      <a:r>
                        <a:rPr lang="cs" sz="1100" dirty="0">
                          <a:solidFill>
                            <a:srgbClr val="5A544F"/>
                          </a:solidFill>
                        </a:rPr>
                        <a:t>Akreditace o dobrovolnické službe*</a:t>
                      </a:r>
                      <a:endParaRPr sz="1100" dirty="0">
                        <a:solidFill>
                          <a:srgbClr val="5A544F"/>
                        </a:solidFill>
                      </a:endParaRPr>
                    </a:p>
                  </a:txBody>
                  <a:tcPr marL="63500" marR="63500" marT="63500" marB="63500"/>
                </a:tc>
                <a:tc>
                  <a:txBody>
                    <a:bodyPr/>
                    <a:lstStyle/>
                    <a:p>
                      <a:pPr marL="0" lvl="0" indent="0" algn="l" rtl="0">
                        <a:spcBef>
                          <a:spcPts val="0"/>
                        </a:spcBef>
                        <a:spcAft>
                          <a:spcPts val="0"/>
                        </a:spcAft>
                        <a:buNone/>
                      </a:pPr>
                      <a:r>
                        <a:rPr lang="cs" sz="1100">
                          <a:solidFill>
                            <a:srgbClr val="5A544F"/>
                          </a:solidFill>
                        </a:rPr>
                        <a:t>Pole k zaškrtnutí, zda se jedná o program akreditovaný Ministerstvem vnitra</a:t>
                      </a:r>
                      <a:endParaRPr sz="1100">
                        <a:solidFill>
                          <a:srgbClr val="5A544F"/>
                        </a:solidFill>
                      </a:endParaRPr>
                    </a:p>
                  </a:txBody>
                  <a:tcPr marL="63500" marR="63500" marT="63500" marB="63500"/>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cs" sz="1100">
                          <a:solidFill>
                            <a:srgbClr val="5A544F"/>
                          </a:solidFill>
                        </a:rPr>
                        <a:t>Místní působnost (region)*</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dirty="0">
                          <a:solidFill>
                            <a:srgbClr val="5A544F"/>
                          </a:solidFill>
                        </a:rPr>
                        <a:t>Uživatel vybere z předvolené nabídky kraj (jeden až všechny), případně položku zahraničí, ve kterém se daný program bude uskutečňovat. Uživateli se přednostně nabídnou kraje z registrace organizace, tuto možnost je nyní možné korigovat</a:t>
                      </a:r>
                      <a:endParaRPr sz="1100" dirty="0">
                        <a:solidFill>
                          <a:srgbClr val="5A544F"/>
                        </a:solidFill>
                      </a:endParaRPr>
                    </a:p>
                  </a:txBody>
                  <a:tcPr marL="63500" marR="63500" marT="63500" marB="63500"/>
                </a:tc>
                <a:extLst>
                  <a:ext uri="{0D108BD9-81ED-4DB2-BD59-A6C34878D82A}">
                    <a16:rowId xmlns:a16="http://schemas.microsoft.com/office/drawing/2014/main" val="10003"/>
                  </a:ext>
                </a:extLst>
              </a:tr>
              <a:tr h="0">
                <a:tc>
                  <a:txBody>
                    <a:bodyPr/>
                    <a:lstStyle/>
                    <a:p>
                      <a:pPr marL="0" lvl="0" indent="0" algn="l" rtl="0">
                        <a:spcBef>
                          <a:spcPts val="0"/>
                        </a:spcBef>
                        <a:spcAft>
                          <a:spcPts val="0"/>
                        </a:spcAft>
                        <a:buNone/>
                      </a:pPr>
                      <a:r>
                        <a:rPr lang="cs" sz="1100">
                          <a:solidFill>
                            <a:srgbClr val="5A544F"/>
                          </a:solidFill>
                        </a:rPr>
                        <a:t>Místní působnost (město)*</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a:solidFill>
                            <a:srgbClr val="5A544F"/>
                          </a:solidFill>
                        </a:rPr>
                        <a:t>Uživatel zadá jedno nebo více měst výkonu dobrovolnické činnost. V dispozici bude seznam obcí dle příslušného registru.</a:t>
                      </a:r>
                      <a:endParaRPr sz="1100">
                        <a:solidFill>
                          <a:srgbClr val="5A544F"/>
                        </a:solidFill>
                      </a:endParaRPr>
                    </a:p>
                  </a:txBody>
                  <a:tcPr marL="63500" marR="63500" marT="63500" marB="63500"/>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cs" sz="1100" dirty="0">
                          <a:solidFill>
                            <a:srgbClr val="5A544F"/>
                          </a:solidFill>
                        </a:rPr>
                        <a:t>Oblast dobrovolnictví*</a:t>
                      </a:r>
                      <a:endParaRPr sz="1100" dirty="0">
                        <a:solidFill>
                          <a:srgbClr val="5A544F"/>
                        </a:solidFill>
                      </a:endParaRPr>
                    </a:p>
                  </a:txBody>
                  <a:tcPr marL="63500" marR="63500" marT="63500" marB="63500"/>
                </a:tc>
                <a:tc>
                  <a:txBody>
                    <a:bodyPr/>
                    <a:lstStyle/>
                    <a:p>
                      <a:pPr marL="0" lvl="0" indent="0" algn="l" rtl="0">
                        <a:spcBef>
                          <a:spcPts val="0"/>
                        </a:spcBef>
                        <a:spcAft>
                          <a:spcPts val="0"/>
                        </a:spcAft>
                        <a:buNone/>
                      </a:pPr>
                      <a:r>
                        <a:rPr lang="cs" sz="1100" dirty="0">
                          <a:solidFill>
                            <a:srgbClr val="5A544F"/>
                          </a:solidFill>
                        </a:rPr>
                        <a:t>Uživatel vybere právě jednu více oblasti dobrovolnictví, kterým se jeho organizace věnuje. Uživateli se přednostně nabídnou oblasti z registrace organizace, bude však možné vybrat i jinou oblast.</a:t>
                      </a:r>
                      <a:endParaRPr sz="1100" dirty="0">
                        <a:solidFill>
                          <a:srgbClr val="5A544F"/>
                        </a:solidFill>
                      </a:endParaRPr>
                    </a:p>
                  </a:txBody>
                  <a:tcPr marL="63500" marR="63500" marT="63500" marB="63500"/>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cs" sz="1100">
                          <a:solidFill>
                            <a:srgbClr val="5A544F"/>
                          </a:solidFill>
                        </a:rPr>
                        <a:t>Datum zahájení dobr. programu*</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dirty="0">
                          <a:solidFill>
                            <a:srgbClr val="5A544F"/>
                          </a:solidFill>
                        </a:rPr>
                        <a:t>Uživatel zvolí datum zahájení dobrovolnického programu</a:t>
                      </a:r>
                      <a:endParaRPr sz="1100" dirty="0">
                        <a:solidFill>
                          <a:srgbClr val="5A544F"/>
                        </a:solidFill>
                      </a:endParaRPr>
                    </a:p>
                  </a:txBody>
                  <a:tcPr marL="63500" marR="63500" marT="63500" marB="63500"/>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cs" sz="1100">
                          <a:solidFill>
                            <a:srgbClr val="5A544F"/>
                          </a:solidFill>
                        </a:rPr>
                        <a:t>Datum ukončení dobr. programu</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dirty="0">
                          <a:solidFill>
                            <a:srgbClr val="5A544F"/>
                          </a:solidFill>
                        </a:rPr>
                        <a:t>Uživatel má možnost zvolit datum ukončení dobrovolnického programu </a:t>
                      </a:r>
                      <a:endParaRPr sz="1100" dirty="0">
                        <a:solidFill>
                          <a:srgbClr val="5A544F"/>
                        </a:solidFill>
                      </a:endParaRPr>
                    </a:p>
                  </a:txBody>
                  <a:tcPr marL="63500" marR="63500" marT="63500" marB="63500"/>
                </a:tc>
                <a:extLst>
                  <a:ext uri="{0D108BD9-81ED-4DB2-BD59-A6C34878D82A}">
                    <a16:rowId xmlns:a16="http://schemas.microsoft.com/office/drawing/2014/main" val="10007"/>
                  </a:ext>
                </a:extLst>
              </a:tr>
              <a:tr h="0">
                <a:tc>
                  <a:txBody>
                    <a:bodyPr/>
                    <a:lstStyle/>
                    <a:p>
                      <a:pPr marL="0" lvl="0" indent="0" algn="l" rtl="0">
                        <a:spcBef>
                          <a:spcPts val="0"/>
                        </a:spcBef>
                        <a:spcAft>
                          <a:spcPts val="0"/>
                        </a:spcAft>
                        <a:buNone/>
                      </a:pPr>
                      <a:r>
                        <a:rPr lang="cs" sz="1100">
                          <a:solidFill>
                            <a:srgbClr val="5A544F"/>
                          </a:solidFill>
                        </a:rPr>
                        <a:t>Poznámka</a:t>
                      </a:r>
                      <a:endParaRPr sz="1100">
                        <a:solidFill>
                          <a:srgbClr val="5A544F"/>
                        </a:solidFill>
                      </a:endParaRPr>
                    </a:p>
                  </a:txBody>
                  <a:tcPr marL="63500" marR="63500" marT="63500" marB="63500"/>
                </a:tc>
                <a:tc>
                  <a:txBody>
                    <a:bodyPr/>
                    <a:lstStyle/>
                    <a:p>
                      <a:pPr marL="0" lvl="0" indent="0" algn="l" rtl="0">
                        <a:spcBef>
                          <a:spcPts val="0"/>
                        </a:spcBef>
                        <a:spcAft>
                          <a:spcPts val="0"/>
                        </a:spcAft>
                        <a:buNone/>
                      </a:pPr>
                      <a:r>
                        <a:rPr lang="cs" sz="1100" dirty="0">
                          <a:solidFill>
                            <a:srgbClr val="5A544F"/>
                          </a:solidFill>
                        </a:rPr>
                        <a:t>Uživatel bude mít možnost vložit k dobrovolnickému programu poznámku pro ostatní uživatele</a:t>
                      </a:r>
                      <a:endParaRPr sz="1100" dirty="0">
                        <a:solidFill>
                          <a:srgbClr val="5A544F"/>
                        </a:solidFill>
                      </a:endParaRPr>
                    </a:p>
                  </a:txBody>
                  <a:tcPr marL="63500" marR="63500" marT="63500" marB="63500"/>
                </a:tc>
                <a:extLst>
                  <a:ext uri="{0D108BD9-81ED-4DB2-BD59-A6C34878D82A}">
                    <a16:rowId xmlns:a16="http://schemas.microsoft.com/office/drawing/2014/main" val="10008"/>
                  </a:ext>
                </a:extLst>
              </a:tr>
            </a:tbl>
          </a:graphicData>
        </a:graphic>
      </p:graphicFrame>
      <p:sp>
        <p:nvSpPr>
          <p:cNvPr id="115" name="Google Shape;115;p20"/>
          <p:cNvSpPr txBox="1"/>
          <p:nvPr/>
        </p:nvSpPr>
        <p:spPr>
          <a:xfrm>
            <a:off x="183700" y="4645225"/>
            <a:ext cx="6735600" cy="5745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cs" sz="1100"/>
              <a:t>Zdroj: výzkumná zpráva k projektu; Vysvětlivky: *povinná položka</a:t>
            </a:r>
            <a:endParaRPr/>
          </a:p>
        </p:txBody>
      </p:sp>
      <p:sp>
        <p:nvSpPr>
          <p:cNvPr id="116" name="Google Shape;116;p20"/>
          <p:cNvSpPr txBox="1">
            <a:spLocks noGrp="1"/>
          </p:cNvSpPr>
          <p:nvPr>
            <p:ph type="title"/>
          </p:nvPr>
        </p:nvSpPr>
        <p:spPr>
          <a:xfrm>
            <a:off x="311700" y="107250"/>
            <a:ext cx="8520600" cy="70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sz="2200" dirty="0">
                <a:solidFill>
                  <a:srgbClr val="DA0000"/>
                </a:solidFill>
              </a:rPr>
              <a:t>Registrace dobrovolnického programu v aplikaci Dobrometr</a:t>
            </a:r>
            <a:endParaRPr sz="2200" dirty="0">
              <a:solidFill>
                <a:srgbClr val="DA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1"/>
          <p:cNvSpPr txBox="1">
            <a:spLocks noGrp="1"/>
          </p:cNvSpPr>
          <p:nvPr>
            <p:ph type="title"/>
          </p:nvPr>
        </p:nvSpPr>
        <p:spPr>
          <a:xfrm>
            <a:off x="333215" y="117988"/>
            <a:ext cx="8520600" cy="70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sz="2400" dirty="0">
                <a:solidFill>
                  <a:srgbClr val="DA0000"/>
                </a:solidFill>
              </a:rPr>
              <a:t>Volba hlavní oblasti dobrovolnického programu</a:t>
            </a:r>
            <a:endParaRPr sz="2400" dirty="0">
              <a:solidFill>
                <a:srgbClr val="DA0000"/>
              </a:solidFill>
            </a:endParaRPr>
          </a:p>
        </p:txBody>
      </p:sp>
      <p:graphicFrame>
        <p:nvGraphicFramePr>
          <p:cNvPr id="122" name="Google Shape;122;p21"/>
          <p:cNvGraphicFramePr/>
          <p:nvPr>
            <p:extLst>
              <p:ext uri="{D42A27DB-BD31-4B8C-83A1-F6EECF244321}">
                <p14:modId xmlns:p14="http://schemas.microsoft.com/office/powerpoint/2010/main" val="1535450453"/>
              </p:ext>
            </p:extLst>
          </p:nvPr>
        </p:nvGraphicFramePr>
        <p:xfrm>
          <a:off x="311700" y="571635"/>
          <a:ext cx="8681800" cy="4565583"/>
        </p:xfrm>
        <a:graphic>
          <a:graphicData uri="http://schemas.openxmlformats.org/drawingml/2006/table">
            <a:tbl>
              <a:tblPr>
                <a:noFill/>
                <a:tableStyleId>{83741982-F9B6-4B9D-BDE2-8D69C8CD184A}</a:tableStyleId>
              </a:tblPr>
              <a:tblGrid>
                <a:gridCol w="4357119">
                  <a:extLst>
                    <a:ext uri="{9D8B030D-6E8A-4147-A177-3AD203B41FA5}">
                      <a16:colId xmlns:a16="http://schemas.microsoft.com/office/drawing/2014/main" val="20000"/>
                    </a:ext>
                  </a:extLst>
                </a:gridCol>
                <a:gridCol w="4324681">
                  <a:extLst>
                    <a:ext uri="{9D8B030D-6E8A-4147-A177-3AD203B41FA5}">
                      <a16:colId xmlns:a16="http://schemas.microsoft.com/office/drawing/2014/main" val="20001"/>
                    </a:ext>
                  </a:extLst>
                </a:gridCol>
              </a:tblGrid>
              <a:tr h="948623">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 sz="1800" b="1" dirty="0">
                          <a:solidFill>
                            <a:srgbClr val="5A544F"/>
                          </a:solidFill>
                        </a:rPr>
                        <a:t>                  </a:t>
                      </a:r>
                      <a:r>
                        <a:rPr lang="cs" sz="1700" b="1" dirty="0">
                          <a:solidFill>
                            <a:srgbClr val="5A544F"/>
                          </a:solidFill>
                        </a:rPr>
                        <a:t>Péče o zdraví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dirty="0">
                          <a:solidFill>
                            <a:srgbClr val="5A544F"/>
                          </a:solidFill>
                        </a:rPr>
                        <a:t>Důraz na péči o zdraví člověka,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dirty="0">
                          <a:solidFill>
                            <a:srgbClr val="5A544F"/>
                          </a:solidFill>
                        </a:rPr>
                        <a:t>vč. zdravotnických sl. a prevence</a:t>
                      </a:r>
                    </a:p>
                  </a:txBody>
                  <a:tcPr marL="63500" marR="63500" marT="63500" marB="63500"/>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b="1" dirty="0">
                          <a:solidFill>
                            <a:srgbClr val="5A544F"/>
                          </a:solidFill>
                        </a:rPr>
                        <a:t>Rozvoj místních komunit</a:t>
                      </a:r>
                    </a:p>
                    <a:p>
                      <a:pPr marL="0" lvl="0" indent="0" algn="r" rtl="0">
                        <a:spcBef>
                          <a:spcPts val="0"/>
                        </a:spcBef>
                        <a:spcAft>
                          <a:spcPts val="0"/>
                        </a:spcAft>
                        <a:buNone/>
                      </a:pPr>
                      <a:r>
                        <a:rPr lang="cs" sz="1700" dirty="0">
                          <a:solidFill>
                            <a:srgbClr val="5A544F"/>
                          </a:solidFill>
                        </a:rPr>
                        <a:t>Důraz na rozvoj místních </a:t>
                      </a:r>
                    </a:p>
                    <a:p>
                      <a:pPr marL="0" lvl="0" indent="0" algn="r" rtl="0">
                        <a:spcBef>
                          <a:spcPts val="0"/>
                        </a:spcBef>
                        <a:spcAft>
                          <a:spcPts val="0"/>
                        </a:spcAft>
                        <a:buNone/>
                      </a:pPr>
                      <a:r>
                        <a:rPr lang="cs" sz="1700" dirty="0">
                          <a:solidFill>
                            <a:srgbClr val="5A544F"/>
                          </a:solidFill>
                        </a:rPr>
                        <a:t>komunit a kvalitu života v nich</a:t>
                      </a:r>
                      <a:endParaRPr sz="1700" dirty="0">
                        <a:solidFill>
                          <a:srgbClr val="5A544F"/>
                        </a:solidFill>
                      </a:endParaRPr>
                    </a:p>
                  </a:txBody>
                  <a:tcPr marL="63500" marR="63500" marT="63500" marB="63500"/>
                </a:tc>
                <a:extLst>
                  <a:ext uri="{0D108BD9-81ED-4DB2-BD59-A6C34878D82A}">
                    <a16:rowId xmlns:a16="http://schemas.microsoft.com/office/drawing/2014/main" val="10001"/>
                  </a:ext>
                </a:extLst>
              </a:tr>
              <a:tr h="374570">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 sz="1700" b="1" dirty="0">
                          <a:solidFill>
                            <a:srgbClr val="5A544F"/>
                          </a:solidFill>
                        </a:rPr>
                        <a:t>Sociální péče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dirty="0">
                          <a:solidFill>
                            <a:srgbClr val="5A544F"/>
                          </a:solidFill>
                        </a:rPr>
                        <a:t>Důraz na uspokojování hmotných,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dirty="0">
                          <a:solidFill>
                            <a:srgbClr val="5A544F"/>
                          </a:solidFill>
                        </a:rPr>
                        <a:t>psych. i soc. potřeb jednotlivců</a:t>
                      </a:r>
                      <a:endParaRPr sz="1700" b="1" dirty="0">
                        <a:solidFill>
                          <a:srgbClr val="5A544F"/>
                        </a:solidFill>
                      </a:endParaRPr>
                    </a:p>
                  </a:txBody>
                  <a:tcPr marL="63500" marR="63500" marT="63500" marB="63500"/>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b="1" dirty="0">
                          <a:solidFill>
                            <a:srgbClr val="5A544F"/>
                          </a:solidFill>
                        </a:rPr>
                        <a:t>Sport</a:t>
                      </a:r>
                      <a:r>
                        <a:rPr lang="cs-CZ" sz="1700" dirty="0">
                          <a:solidFill>
                            <a:srgbClr val="5A544F"/>
                          </a:solidFill>
                        </a:rPr>
                        <a:t> - Důraz na pohybovou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dirty="0">
                          <a:solidFill>
                            <a:srgbClr val="5A544F"/>
                          </a:solidFill>
                        </a:rPr>
                        <a:t>aktivitu člověka, včetně sportu pro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dirty="0">
                          <a:solidFill>
                            <a:srgbClr val="5A544F"/>
                          </a:solidFill>
                        </a:rPr>
                        <a:t>všechny a profesionálního sportu</a:t>
                      </a:r>
                      <a:endParaRPr sz="1700" dirty="0">
                        <a:solidFill>
                          <a:srgbClr val="5A544F"/>
                        </a:solidFill>
                      </a:endParaRPr>
                    </a:p>
                  </a:txBody>
                  <a:tcPr marL="63500" marR="63500" marT="63500" marB="63500"/>
                </a:tc>
                <a:extLst>
                  <a:ext uri="{0D108BD9-81ED-4DB2-BD59-A6C34878D82A}">
                    <a16:rowId xmlns:a16="http://schemas.microsoft.com/office/drawing/2014/main" val="10002"/>
                  </a:ext>
                </a:extLst>
              </a:tr>
              <a:tr h="374570">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 sz="1700" b="1" dirty="0">
                          <a:solidFill>
                            <a:srgbClr val="5A544F"/>
                          </a:solidFill>
                        </a:rPr>
                        <a:t>Rozvoj člověka </a:t>
                      </a:r>
                      <a:r>
                        <a:rPr lang="cs" sz="1700" dirty="0">
                          <a:solidFill>
                            <a:srgbClr val="5A544F"/>
                          </a:solidFill>
                        </a:rPr>
                        <a:t>-  </a:t>
                      </a:r>
                      <a:r>
                        <a:rPr lang="cs-CZ" sz="1700" dirty="0">
                          <a:solidFill>
                            <a:srgbClr val="5A544F"/>
                          </a:solidFill>
                        </a:rPr>
                        <a:t>Důraz na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dirty="0">
                          <a:solidFill>
                            <a:srgbClr val="5A544F"/>
                          </a:solidFill>
                        </a:rPr>
                        <a:t>rozvoj potenciálu člověka, vč.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dirty="0">
                          <a:solidFill>
                            <a:srgbClr val="5A544F"/>
                          </a:solidFill>
                        </a:rPr>
                        <a:t>vzdělávání a duchovních hodnot</a:t>
                      </a:r>
                    </a:p>
                  </a:txBody>
                  <a:tcPr marL="63500" marR="63500" marT="63500" marB="63500"/>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b="1" dirty="0">
                          <a:solidFill>
                            <a:srgbClr val="5A544F"/>
                          </a:solidFill>
                        </a:rPr>
                        <a:t>Životní prostředí,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b="1" dirty="0">
                          <a:solidFill>
                            <a:srgbClr val="5A544F"/>
                          </a:solidFill>
                        </a:rPr>
                        <a:t>ekologie a péče o zvířata</a:t>
                      </a:r>
                      <a:endParaRPr lang="pt-BR" sz="1700" b="1" dirty="0">
                        <a:solidFill>
                          <a:srgbClr val="5A544F"/>
                        </a:solidFill>
                      </a:endParaRPr>
                    </a:p>
                    <a:p>
                      <a:pPr marL="0" lvl="0" indent="0" algn="r" rtl="0">
                        <a:spcBef>
                          <a:spcPts val="0"/>
                        </a:spcBef>
                        <a:spcAft>
                          <a:spcPts val="0"/>
                        </a:spcAft>
                        <a:buNone/>
                      </a:pPr>
                      <a:endParaRPr sz="1700" dirty="0">
                        <a:solidFill>
                          <a:srgbClr val="5A544F"/>
                        </a:solidFill>
                      </a:endParaRPr>
                    </a:p>
                  </a:txBody>
                  <a:tcPr marL="63500" marR="63500" marT="63500" marB="63500"/>
                </a:tc>
                <a:extLst>
                  <a:ext uri="{0D108BD9-81ED-4DB2-BD59-A6C34878D82A}">
                    <a16:rowId xmlns:a16="http://schemas.microsoft.com/office/drawing/2014/main" val="10003"/>
                  </a:ext>
                </a:extLst>
              </a:tr>
              <a:tr h="374570">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 sz="1700" b="1" dirty="0">
                          <a:solidFill>
                            <a:srgbClr val="5A544F"/>
                          </a:solidFill>
                        </a:rPr>
                        <a:t>Rozvoj společnosti</a:t>
                      </a:r>
                      <a:r>
                        <a:rPr lang="cs" sz="1700" dirty="0">
                          <a:solidFill>
                            <a:srgbClr val="5A544F"/>
                          </a:solidFill>
                        </a:rPr>
                        <a:t>,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 sz="1700" b="1" dirty="0">
                          <a:solidFill>
                            <a:srgbClr val="5A544F"/>
                          </a:solidFill>
                        </a:rPr>
                        <a:t>advokacie a lidská práva</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lang="cs-CZ" sz="1700" dirty="0">
                        <a:solidFill>
                          <a:srgbClr val="5A544F"/>
                        </a:solidFill>
                      </a:endParaRPr>
                    </a:p>
                  </a:txBody>
                  <a:tcPr marL="63500" marR="63500" marT="63500" marB="63500"/>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b="1" dirty="0">
                          <a:solidFill>
                            <a:srgbClr val="5A544F"/>
                          </a:solidFill>
                        </a:rPr>
                        <a:t>Kultura a ochrana památek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dirty="0">
                          <a:solidFill>
                            <a:srgbClr val="5A544F"/>
                          </a:solidFill>
                        </a:rPr>
                        <a:t>Důraz živou kulturu a na péči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cs-CZ" sz="1700" dirty="0">
                          <a:solidFill>
                            <a:srgbClr val="5A544F"/>
                          </a:solidFill>
                        </a:rPr>
                        <a:t>o kulturní</a:t>
                      </a:r>
                      <a:r>
                        <a:rPr lang="cs-CZ" sz="1700" baseline="0" dirty="0">
                          <a:solidFill>
                            <a:srgbClr val="5A544F"/>
                          </a:solidFill>
                        </a:rPr>
                        <a:t> </a:t>
                      </a:r>
                      <a:r>
                        <a:rPr lang="cs-CZ" sz="1700" dirty="0">
                          <a:solidFill>
                            <a:srgbClr val="5A544F"/>
                          </a:solidFill>
                        </a:rPr>
                        <a:t>dědictví hmotné i </a:t>
                      </a:r>
                      <a:r>
                        <a:rPr lang="cs-CZ" sz="1700" dirty="0" err="1">
                          <a:solidFill>
                            <a:srgbClr val="5A544F"/>
                          </a:solidFill>
                        </a:rPr>
                        <a:t>nehm</a:t>
                      </a:r>
                      <a:r>
                        <a:rPr lang="cs-CZ" sz="1700" dirty="0">
                          <a:solidFill>
                            <a:srgbClr val="5A544F"/>
                          </a:solidFill>
                        </a:rPr>
                        <a:t>.</a:t>
                      </a:r>
                      <a:endParaRPr sz="1700" dirty="0">
                        <a:solidFill>
                          <a:srgbClr val="5A544F"/>
                        </a:solidFill>
                      </a:endParaRPr>
                    </a:p>
                  </a:txBody>
                  <a:tcPr marL="63500" marR="63500" marT="63500" marB="63500"/>
                </a:tc>
                <a:extLst>
                  <a:ext uri="{0D108BD9-81ED-4DB2-BD59-A6C34878D82A}">
                    <a16:rowId xmlns:a16="http://schemas.microsoft.com/office/drawing/2014/main" val="10004"/>
                  </a:ext>
                </a:extLst>
              </a:tr>
              <a:tr h="587687">
                <a:tc>
                  <a:txBody>
                    <a:bodyPr/>
                    <a:lstStyle/>
                    <a:p>
                      <a:pPr marL="0" lvl="0" indent="0" algn="r" rtl="0">
                        <a:spcBef>
                          <a:spcPts val="0"/>
                        </a:spcBef>
                        <a:spcAft>
                          <a:spcPts val="0"/>
                        </a:spcAft>
                        <a:buNone/>
                      </a:pPr>
                      <a:r>
                        <a:rPr lang="cs" sz="1700" b="1" dirty="0">
                          <a:solidFill>
                            <a:srgbClr val="5A544F"/>
                          </a:solidFill>
                        </a:rPr>
                        <a:t>Mimořádné události, </a:t>
                      </a:r>
                    </a:p>
                    <a:p>
                      <a:pPr marL="0" lvl="0" indent="0" algn="r" rtl="0">
                        <a:spcBef>
                          <a:spcPts val="0"/>
                        </a:spcBef>
                        <a:spcAft>
                          <a:spcPts val="0"/>
                        </a:spcAft>
                        <a:buNone/>
                      </a:pPr>
                      <a:r>
                        <a:rPr lang="cs" sz="1700" b="1" dirty="0">
                          <a:solidFill>
                            <a:srgbClr val="5A544F"/>
                          </a:solidFill>
                        </a:rPr>
                        <a:t>humanitární oblast </a:t>
                      </a:r>
                    </a:p>
                    <a:p>
                      <a:pPr marL="0" lvl="0" indent="0" algn="r" rtl="0">
                        <a:spcBef>
                          <a:spcPts val="0"/>
                        </a:spcBef>
                        <a:spcAft>
                          <a:spcPts val="0"/>
                        </a:spcAft>
                        <a:buNone/>
                      </a:pPr>
                      <a:r>
                        <a:rPr lang="cs" sz="1700" b="1" dirty="0">
                          <a:solidFill>
                            <a:srgbClr val="5A544F"/>
                          </a:solidFill>
                        </a:rPr>
                        <a:t>a rozvojová spolupráce</a:t>
                      </a:r>
                      <a:endParaRPr sz="1700" b="1" dirty="0">
                        <a:solidFill>
                          <a:srgbClr val="5A544F"/>
                        </a:solidFill>
                      </a:endParaRPr>
                    </a:p>
                  </a:txBody>
                  <a:tcPr marL="63500" marR="63500" marT="63500" marB="63500"/>
                </a:tc>
                <a:tc>
                  <a:txBody>
                    <a:bodyPr/>
                    <a:lstStyle/>
                    <a:p>
                      <a:pPr marL="0" lvl="0" indent="0" algn="l" rtl="0">
                        <a:spcBef>
                          <a:spcPts val="0"/>
                        </a:spcBef>
                        <a:spcAft>
                          <a:spcPts val="0"/>
                        </a:spcAft>
                        <a:buNone/>
                      </a:pPr>
                      <a:r>
                        <a:rPr lang="cs-CZ" sz="1600" dirty="0" err="1">
                          <a:solidFill>
                            <a:srgbClr val="5A544F"/>
                          </a:solidFill>
                        </a:rPr>
                        <a:t>Pozn</a:t>
                      </a:r>
                      <a:r>
                        <a:rPr lang="cs-CZ" sz="1600" dirty="0">
                          <a:solidFill>
                            <a:srgbClr val="5A544F"/>
                          </a:solidFill>
                        </a:rPr>
                        <a:t>: Díky volbě oblasti se automaticky přizpůsobí popisy </a:t>
                      </a:r>
                      <a:r>
                        <a:rPr lang="cs-CZ" sz="1600" dirty="0" err="1">
                          <a:solidFill>
                            <a:srgbClr val="5A544F"/>
                          </a:solidFill>
                        </a:rPr>
                        <a:t>dobr</a:t>
                      </a:r>
                      <a:r>
                        <a:rPr lang="cs-CZ" sz="1600" dirty="0">
                          <a:solidFill>
                            <a:srgbClr val="5A544F"/>
                          </a:solidFill>
                        </a:rPr>
                        <a:t>. činností tak, aby byly pro organizaci z dané oblasti intuitivní</a:t>
                      </a:r>
                      <a:endParaRPr sz="1600" dirty="0">
                        <a:solidFill>
                          <a:srgbClr val="5A544F"/>
                        </a:solidFill>
                      </a:endParaRPr>
                    </a:p>
                  </a:txBody>
                  <a:tcPr marL="63500" marR="63500" marT="63500" marB="63500"/>
                </a:tc>
                <a:extLst>
                  <a:ext uri="{0D108BD9-81ED-4DB2-BD59-A6C34878D82A}">
                    <a16:rowId xmlns:a16="http://schemas.microsoft.com/office/drawing/2014/main" val="10005"/>
                  </a:ext>
                </a:extLst>
              </a:tr>
            </a:tbl>
          </a:graphicData>
        </a:graphic>
      </p:graphicFrame>
      <p:sp>
        <p:nvSpPr>
          <p:cNvPr id="123" name="Google Shape;123;p21"/>
          <p:cNvSpPr txBox="1"/>
          <p:nvPr/>
        </p:nvSpPr>
        <p:spPr>
          <a:xfrm>
            <a:off x="214950" y="4467225"/>
            <a:ext cx="5066700" cy="452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dirty="0"/>
          </a:p>
        </p:txBody>
      </p:sp>
      <p:pic>
        <p:nvPicPr>
          <p:cNvPr id="2" name="Obráze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903" y="620808"/>
            <a:ext cx="941718" cy="859601"/>
          </a:xfrm>
          <a:prstGeom prst="rect">
            <a:avLst/>
          </a:prstGeom>
        </p:spPr>
      </p:pic>
      <p:pic>
        <p:nvPicPr>
          <p:cNvPr id="3" name="Obráze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611" y="1622181"/>
            <a:ext cx="910876" cy="775373"/>
          </a:xfrm>
          <a:prstGeom prst="rect">
            <a:avLst/>
          </a:prstGeom>
        </p:spPr>
      </p:pic>
      <p:pic>
        <p:nvPicPr>
          <p:cNvPr id="4" name="Obrázek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903" y="2519535"/>
            <a:ext cx="1013712" cy="806180"/>
          </a:xfrm>
          <a:prstGeom prst="rect">
            <a:avLst/>
          </a:prstGeom>
        </p:spPr>
      </p:pic>
      <p:pic>
        <p:nvPicPr>
          <p:cNvPr id="5" name="Obrázek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1611" y="3378124"/>
            <a:ext cx="820189" cy="791156"/>
          </a:xfrm>
          <a:prstGeom prst="rect">
            <a:avLst/>
          </a:prstGeom>
        </p:spPr>
      </p:pic>
      <p:pic>
        <p:nvPicPr>
          <p:cNvPr id="6" name="Obrázek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1611" y="4269863"/>
            <a:ext cx="736427" cy="736427"/>
          </a:xfrm>
          <a:prstGeom prst="rect">
            <a:avLst/>
          </a:prstGeom>
        </p:spPr>
      </p:pic>
      <p:pic>
        <p:nvPicPr>
          <p:cNvPr id="7" name="Obrázek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95875" y="620808"/>
            <a:ext cx="819617" cy="875865"/>
          </a:xfrm>
          <a:prstGeom prst="rect">
            <a:avLst/>
          </a:prstGeom>
        </p:spPr>
      </p:pic>
      <p:pic>
        <p:nvPicPr>
          <p:cNvPr id="8" name="Obrázek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38958" y="1576561"/>
            <a:ext cx="812701" cy="820994"/>
          </a:xfrm>
          <a:prstGeom prst="rect">
            <a:avLst/>
          </a:prstGeom>
        </p:spPr>
      </p:pic>
      <p:pic>
        <p:nvPicPr>
          <p:cNvPr id="9" name="Obrázek 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773983" y="2519535"/>
            <a:ext cx="803242" cy="795592"/>
          </a:xfrm>
          <a:prstGeom prst="rect">
            <a:avLst/>
          </a:prstGeom>
        </p:spPr>
      </p:pic>
      <p:pic>
        <p:nvPicPr>
          <p:cNvPr id="10" name="Obrázek 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738959" y="3378125"/>
            <a:ext cx="876534" cy="82547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adpis 8">
            <a:extLst>
              <a:ext uri="{FF2B5EF4-FFF2-40B4-BE49-F238E27FC236}">
                <a16:creationId xmlns:a16="http://schemas.microsoft.com/office/drawing/2014/main" id="{BBA7F2AC-F945-4D1B-94DF-E2387B1FC9C1}"/>
              </a:ext>
            </a:extLst>
          </p:cNvPr>
          <p:cNvSpPr>
            <a:spLocks noGrp="1"/>
          </p:cNvSpPr>
          <p:nvPr>
            <p:ph type="title"/>
          </p:nvPr>
        </p:nvSpPr>
        <p:spPr>
          <a:xfrm>
            <a:off x="436391" y="0"/>
            <a:ext cx="8520600" cy="707400"/>
          </a:xfrm>
        </p:spPr>
        <p:txBody>
          <a:bodyPr/>
          <a:lstStyle/>
          <a:p>
            <a:pPr algn="ctr"/>
            <a:r>
              <a:rPr lang="cs-CZ" dirty="0">
                <a:solidFill>
                  <a:srgbClr val="DA0000"/>
                </a:solidFill>
                <a:latin typeface="Calibri" panose="020F0502020204030204" pitchFamily="34" charset="0"/>
                <a:cs typeface="Calibri" panose="020F0502020204030204" pitchFamily="34" charset="0"/>
              </a:rPr>
              <a:t>Volba primární dobrovolnické činnosti</a:t>
            </a:r>
          </a:p>
        </p:txBody>
      </p:sp>
      <p:sp>
        <p:nvSpPr>
          <p:cNvPr id="8" name="Zástupný symbol pro text 7">
            <a:extLst>
              <a:ext uri="{FF2B5EF4-FFF2-40B4-BE49-F238E27FC236}">
                <a16:creationId xmlns:a16="http://schemas.microsoft.com/office/drawing/2014/main" id="{48012459-F934-415E-A119-A5064BD0B3FF}"/>
              </a:ext>
            </a:extLst>
          </p:cNvPr>
          <p:cNvSpPr>
            <a:spLocks noGrp="1"/>
          </p:cNvSpPr>
          <p:nvPr>
            <p:ph type="body" idx="1"/>
          </p:nvPr>
        </p:nvSpPr>
        <p:spPr/>
        <p:txBody>
          <a:bodyPr/>
          <a:lstStyle/>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r>
              <a:rPr lang="cs-CZ" dirty="0">
                <a:solidFill>
                  <a:srgbClr val="5A544F"/>
                </a:solidFill>
              </a:rPr>
              <a:t>					</a:t>
            </a: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endParaRPr lang="cs-CZ" dirty="0">
              <a:solidFill>
                <a:srgbClr val="5A544F"/>
              </a:solidFill>
            </a:endParaRPr>
          </a:p>
          <a:p>
            <a:pPr marL="139700" indent="0">
              <a:buNone/>
            </a:pPr>
            <a:r>
              <a:rPr lang="cs-CZ" dirty="0">
                <a:solidFill>
                  <a:srgbClr val="5A544F"/>
                </a:solidFill>
              </a:rPr>
              <a:t>				</a:t>
            </a:r>
          </a:p>
        </p:txBody>
      </p:sp>
      <p:graphicFrame>
        <p:nvGraphicFramePr>
          <p:cNvPr id="2" name="Tabulka 1"/>
          <p:cNvGraphicFramePr>
            <a:graphicFrameLocks noGrp="1"/>
          </p:cNvGraphicFramePr>
          <p:nvPr>
            <p:extLst>
              <p:ext uri="{D42A27DB-BD31-4B8C-83A1-F6EECF244321}">
                <p14:modId xmlns:p14="http://schemas.microsoft.com/office/powerpoint/2010/main" val="3656474677"/>
              </p:ext>
            </p:extLst>
          </p:nvPr>
        </p:nvGraphicFramePr>
        <p:xfrm>
          <a:off x="218208" y="665016"/>
          <a:ext cx="8697192" cy="4008815"/>
        </p:xfrm>
        <a:graphic>
          <a:graphicData uri="http://schemas.openxmlformats.org/drawingml/2006/table">
            <a:tbl>
              <a:tblPr firstRow="1" bandRow="1">
                <a:tableStyleId>{83741982-F9B6-4B9D-BDE2-8D69C8CD184A}</a:tableStyleId>
              </a:tblPr>
              <a:tblGrid>
                <a:gridCol w="4348596">
                  <a:extLst>
                    <a:ext uri="{9D8B030D-6E8A-4147-A177-3AD203B41FA5}">
                      <a16:colId xmlns:a16="http://schemas.microsoft.com/office/drawing/2014/main" val="20000"/>
                    </a:ext>
                  </a:extLst>
                </a:gridCol>
                <a:gridCol w="4348596">
                  <a:extLst>
                    <a:ext uri="{9D8B030D-6E8A-4147-A177-3AD203B41FA5}">
                      <a16:colId xmlns:a16="http://schemas.microsoft.com/office/drawing/2014/main" val="20001"/>
                    </a:ext>
                  </a:extLst>
                </a:gridCol>
              </a:tblGrid>
              <a:tr h="789711">
                <a:tc>
                  <a:txBody>
                    <a:bodyPr/>
                    <a:lstStyle/>
                    <a:p>
                      <a:pPr algn="r"/>
                      <a:r>
                        <a:rPr lang="cs-CZ" sz="2000" b="1" dirty="0">
                          <a:solidFill>
                            <a:srgbClr val="5A544F"/>
                          </a:solidFill>
                        </a:rPr>
                        <a:t>Dobrovolníci </a:t>
                      </a:r>
                    </a:p>
                    <a:p>
                      <a:pPr algn="r"/>
                      <a:r>
                        <a:rPr lang="cs-CZ" sz="2000" b="1" dirty="0">
                          <a:solidFill>
                            <a:srgbClr val="5A544F"/>
                          </a:solidFill>
                        </a:rPr>
                        <a:t>v managementu</a:t>
                      </a:r>
                      <a:r>
                        <a:rPr lang="cs-CZ" sz="2000" dirty="0">
                          <a:solidFill>
                            <a:srgbClr val="5A544F"/>
                          </a:solidFill>
                        </a:rPr>
                        <a:t> </a:t>
                      </a:r>
                    </a:p>
                  </a:txBody>
                  <a:tcPr/>
                </a:tc>
                <a:tc>
                  <a:txBody>
                    <a:bodyPr/>
                    <a:lstStyle/>
                    <a:p>
                      <a:pPr algn="r"/>
                      <a:r>
                        <a:rPr lang="cs-CZ" sz="2000" dirty="0">
                          <a:solidFill>
                            <a:srgbClr val="5A544F"/>
                          </a:solidFill>
                        </a:rPr>
                        <a:t>Dobrovolníci zahradníci, </a:t>
                      </a:r>
                    </a:p>
                    <a:p>
                      <a:pPr algn="r"/>
                      <a:r>
                        <a:rPr lang="cs-CZ" sz="2000" dirty="0">
                          <a:solidFill>
                            <a:srgbClr val="5A544F"/>
                          </a:solidFill>
                        </a:rPr>
                        <a:t>pěstitelé a chovatelé</a:t>
                      </a:r>
                    </a:p>
                  </a:txBody>
                  <a:tcPr/>
                </a:tc>
                <a:extLst>
                  <a:ext uri="{0D108BD9-81ED-4DB2-BD59-A6C34878D82A}">
                    <a16:rowId xmlns:a16="http://schemas.microsoft.com/office/drawing/2014/main" val="10000"/>
                  </a:ext>
                </a:extLst>
              </a:tr>
              <a:tr h="724673">
                <a:tc>
                  <a:txBody>
                    <a:bodyPr/>
                    <a:lstStyle/>
                    <a:p>
                      <a:pPr algn="r"/>
                      <a:r>
                        <a:rPr lang="cs-CZ" sz="2000" dirty="0">
                          <a:solidFill>
                            <a:srgbClr val="5A544F"/>
                          </a:solidFill>
                        </a:rPr>
                        <a:t>Dobrovolníci specialisté </a:t>
                      </a:r>
                      <a:br>
                        <a:rPr lang="cs-CZ" sz="2000" dirty="0">
                          <a:solidFill>
                            <a:srgbClr val="5A544F"/>
                          </a:solidFill>
                        </a:rPr>
                      </a:br>
                      <a:r>
                        <a:rPr lang="cs-CZ" sz="1400" b="0" i="0" u="none" strike="noStrike" dirty="0" err="1">
                          <a:solidFill>
                            <a:srgbClr val="000000"/>
                          </a:solidFill>
                          <a:effectLst/>
                          <a:latin typeface="Arial"/>
                        </a:rPr>
                        <a:t>spec</a:t>
                      </a:r>
                      <a:r>
                        <a:rPr lang="cs-CZ" sz="1400" b="0" i="0" u="none" strike="noStrike" dirty="0">
                          <a:solidFill>
                            <a:srgbClr val="000000"/>
                          </a:solidFill>
                          <a:effectLst/>
                          <a:latin typeface="Arial"/>
                        </a:rPr>
                        <a:t>. díky dl. tréninku, výcviku, studiu </a:t>
                      </a:r>
                      <a:endParaRPr lang="cs-CZ" sz="2000" dirty="0">
                        <a:solidFill>
                          <a:srgbClr val="5A544F"/>
                        </a:solidFill>
                      </a:endParaRPr>
                    </a:p>
                  </a:txBody>
                  <a:tcPr/>
                </a:tc>
                <a:tc>
                  <a:txBody>
                    <a:bodyPr/>
                    <a:lstStyle/>
                    <a:p>
                      <a:pPr algn="r"/>
                      <a:r>
                        <a:rPr lang="cs-CZ" sz="2000" dirty="0">
                          <a:solidFill>
                            <a:srgbClr val="5A544F"/>
                          </a:solidFill>
                        </a:rPr>
                        <a:t>Dobrovolníci </a:t>
                      </a:r>
                    </a:p>
                    <a:p>
                      <a:pPr algn="r"/>
                      <a:r>
                        <a:rPr lang="cs-CZ" sz="2000" dirty="0">
                          <a:solidFill>
                            <a:srgbClr val="5A544F"/>
                          </a:solidFill>
                        </a:rPr>
                        <a:t>kumštýři a řemeslníci</a:t>
                      </a:r>
                    </a:p>
                  </a:txBody>
                  <a:tcPr/>
                </a:tc>
                <a:extLst>
                  <a:ext uri="{0D108BD9-81ED-4DB2-BD59-A6C34878D82A}">
                    <a16:rowId xmlns:a16="http://schemas.microsoft.com/office/drawing/2014/main" val="10001"/>
                  </a:ext>
                </a:extLst>
              </a:tr>
              <a:tr h="724673">
                <a:tc>
                  <a:txBody>
                    <a:bodyPr/>
                    <a:lstStyle/>
                    <a:p>
                      <a:pPr algn="r"/>
                      <a:r>
                        <a:rPr lang="cs-CZ" sz="2000" dirty="0">
                          <a:solidFill>
                            <a:srgbClr val="5A544F"/>
                          </a:solidFill>
                        </a:rPr>
                        <a:t>Dobrovolníci </a:t>
                      </a:r>
                    </a:p>
                    <a:p>
                      <a:pPr algn="r"/>
                      <a:r>
                        <a:rPr lang="cs-CZ" sz="2000" dirty="0">
                          <a:solidFill>
                            <a:srgbClr val="5A544F"/>
                          </a:solidFill>
                        </a:rPr>
                        <a:t>s nižší mírou specializace</a:t>
                      </a:r>
                    </a:p>
                  </a:txBody>
                  <a:tcPr/>
                </a:tc>
                <a:tc>
                  <a:txBody>
                    <a:bodyPr/>
                    <a:lstStyle/>
                    <a:p>
                      <a:pPr algn="r"/>
                      <a:r>
                        <a:rPr lang="cs-CZ" sz="2000" dirty="0">
                          <a:solidFill>
                            <a:srgbClr val="5A544F"/>
                          </a:solidFill>
                        </a:rPr>
                        <a:t>Dobrovolníci </a:t>
                      </a:r>
                    </a:p>
                    <a:p>
                      <a:pPr algn="r"/>
                      <a:r>
                        <a:rPr lang="cs-CZ" sz="2000" dirty="0">
                          <a:solidFill>
                            <a:srgbClr val="5A544F"/>
                          </a:solidFill>
                        </a:rPr>
                        <a:t>obsluhující větší zařízení</a:t>
                      </a:r>
                    </a:p>
                  </a:txBody>
                  <a:tcPr/>
                </a:tc>
                <a:extLst>
                  <a:ext uri="{0D108BD9-81ED-4DB2-BD59-A6C34878D82A}">
                    <a16:rowId xmlns:a16="http://schemas.microsoft.com/office/drawing/2014/main" val="10002"/>
                  </a:ext>
                </a:extLst>
              </a:tr>
              <a:tr h="763918">
                <a:tc>
                  <a:txBody>
                    <a:bodyPr/>
                    <a:lstStyle/>
                    <a:p>
                      <a:pPr algn="r"/>
                      <a:r>
                        <a:rPr lang="cs-CZ" sz="2000" dirty="0">
                          <a:solidFill>
                            <a:srgbClr val="5A544F"/>
                          </a:solidFill>
                        </a:rPr>
                        <a:t>Dobrovolníci </a:t>
                      </a:r>
                    </a:p>
                    <a:p>
                      <a:pPr algn="r"/>
                      <a:r>
                        <a:rPr lang="cs-CZ" sz="2000" dirty="0">
                          <a:solidFill>
                            <a:srgbClr val="5A544F"/>
                          </a:solidFill>
                        </a:rPr>
                        <a:t>v administrativě</a:t>
                      </a:r>
                    </a:p>
                  </a:txBody>
                  <a:tcPr/>
                </a:tc>
                <a:tc>
                  <a:txBody>
                    <a:bodyPr/>
                    <a:lstStyle/>
                    <a:p>
                      <a:pPr algn="r"/>
                      <a:r>
                        <a:rPr lang="cs-CZ" sz="2000" dirty="0">
                          <a:solidFill>
                            <a:srgbClr val="5A544F"/>
                          </a:solidFill>
                        </a:rPr>
                        <a:t>Dobrovolníci při jednoduchých (manuálních) činnostech</a:t>
                      </a:r>
                    </a:p>
                  </a:txBody>
                  <a:tcPr/>
                </a:tc>
                <a:extLst>
                  <a:ext uri="{0D108BD9-81ED-4DB2-BD59-A6C34878D82A}">
                    <a16:rowId xmlns:a16="http://schemas.microsoft.com/office/drawing/2014/main" val="10003"/>
                  </a:ext>
                </a:extLst>
              </a:tr>
              <a:tr h="831273">
                <a:tc>
                  <a:txBody>
                    <a:bodyPr/>
                    <a:lstStyle/>
                    <a:p>
                      <a:pPr algn="r"/>
                      <a:r>
                        <a:rPr lang="cs-CZ" sz="2000" dirty="0">
                          <a:solidFill>
                            <a:srgbClr val="5A544F"/>
                          </a:solidFill>
                        </a:rPr>
                        <a:t>Dobrovolníci </a:t>
                      </a:r>
                    </a:p>
                    <a:p>
                      <a:pPr algn="r"/>
                      <a:r>
                        <a:rPr lang="cs-CZ" sz="2000" dirty="0">
                          <a:solidFill>
                            <a:srgbClr val="5A544F"/>
                          </a:solidFill>
                        </a:rPr>
                        <a:t>ve službách </a:t>
                      </a:r>
                    </a:p>
                    <a:p>
                      <a:pPr algn="r"/>
                      <a:r>
                        <a:rPr lang="cs-CZ" sz="2000" dirty="0">
                          <a:solidFill>
                            <a:srgbClr val="5A544F"/>
                          </a:solidFill>
                        </a:rPr>
                        <a:t>a v dobročinném prodeji</a:t>
                      </a:r>
                    </a:p>
                  </a:txBody>
                  <a:tcPr/>
                </a:tc>
                <a:tc>
                  <a:txBody>
                    <a:bodyPr/>
                    <a:lstStyle/>
                    <a:p>
                      <a:r>
                        <a:rPr lang="cs-CZ" sz="1800" dirty="0">
                          <a:solidFill>
                            <a:srgbClr val="5A544F"/>
                          </a:solidFill>
                        </a:rPr>
                        <a:t>Náhradní hodnoty  (</a:t>
                      </a:r>
                      <a:r>
                        <a:rPr lang="cs-CZ" sz="1800">
                          <a:solidFill>
                            <a:srgbClr val="5A544F"/>
                          </a:solidFill>
                        </a:rPr>
                        <a:t>v Kč/h) vycházejí </a:t>
                      </a:r>
                      <a:r>
                        <a:rPr lang="cs-CZ" sz="1800" dirty="0">
                          <a:solidFill>
                            <a:srgbClr val="5A544F"/>
                          </a:solidFill>
                        </a:rPr>
                        <a:t>ze sazeb Informačního systému o průměrném výdělku pod záštitou MPSV.</a:t>
                      </a:r>
                    </a:p>
                  </a:txBody>
                  <a:tcPr/>
                </a:tc>
                <a:extLst>
                  <a:ext uri="{0D108BD9-81ED-4DB2-BD59-A6C34878D82A}">
                    <a16:rowId xmlns:a16="http://schemas.microsoft.com/office/drawing/2014/main" val="10004"/>
                  </a:ext>
                </a:extLst>
              </a:tr>
            </a:tbl>
          </a:graphicData>
        </a:graphic>
      </p:graphicFrame>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3340" y="683966"/>
            <a:ext cx="809738" cy="724001"/>
          </a:xfrm>
          <a:prstGeom prst="rect">
            <a:avLst/>
          </a:prstGeom>
        </p:spPr>
      </p:pic>
      <p:pic>
        <p:nvPicPr>
          <p:cNvPr id="6" name="Obráze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2190" y="1485749"/>
            <a:ext cx="650888" cy="650888"/>
          </a:xfrm>
          <a:prstGeom prst="rect">
            <a:avLst/>
          </a:prstGeom>
        </p:spPr>
      </p:pic>
      <p:pic>
        <p:nvPicPr>
          <p:cNvPr id="7" name="Obrázek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9354" y="2205038"/>
            <a:ext cx="669347" cy="652402"/>
          </a:xfrm>
          <a:prstGeom prst="rect">
            <a:avLst/>
          </a:prstGeom>
        </p:spPr>
      </p:pic>
      <p:pic>
        <p:nvPicPr>
          <p:cNvPr id="10" name="Obrázek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7813" y="2945762"/>
            <a:ext cx="892489" cy="701860"/>
          </a:xfrm>
          <a:prstGeom prst="rect">
            <a:avLst/>
          </a:prstGeom>
        </p:spPr>
      </p:pic>
      <p:pic>
        <p:nvPicPr>
          <p:cNvPr id="11" name="Obrázek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2190" y="3754147"/>
            <a:ext cx="1401643" cy="687763"/>
          </a:xfrm>
          <a:prstGeom prst="rect">
            <a:avLst/>
          </a:prstGeom>
        </p:spPr>
      </p:pic>
      <p:pic>
        <p:nvPicPr>
          <p:cNvPr id="12" name="Obrázek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64652" y="683967"/>
            <a:ext cx="811357" cy="733674"/>
          </a:xfrm>
          <a:prstGeom prst="rect">
            <a:avLst/>
          </a:prstGeom>
        </p:spPr>
      </p:pic>
      <p:pic>
        <p:nvPicPr>
          <p:cNvPr id="13" name="Obrázek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664653" y="1485750"/>
            <a:ext cx="691066" cy="650888"/>
          </a:xfrm>
          <a:prstGeom prst="rect">
            <a:avLst/>
          </a:prstGeom>
        </p:spPr>
      </p:pic>
      <p:pic>
        <p:nvPicPr>
          <p:cNvPr id="14" name="Obrázek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653396" y="2205038"/>
            <a:ext cx="827437" cy="652402"/>
          </a:xfrm>
          <a:prstGeom prst="rect">
            <a:avLst/>
          </a:prstGeom>
        </p:spPr>
      </p:pic>
      <p:pic>
        <p:nvPicPr>
          <p:cNvPr id="15" name="Obrázek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710756" y="2963573"/>
            <a:ext cx="719147" cy="610888"/>
          </a:xfrm>
          <a:prstGeom prst="rect">
            <a:avLst/>
          </a:prstGeom>
        </p:spPr>
      </p:pic>
    </p:spTree>
    <p:extLst>
      <p:ext uri="{BB962C8B-B14F-4D97-AF65-F5344CB8AC3E}">
        <p14:creationId xmlns:p14="http://schemas.microsoft.com/office/powerpoint/2010/main" val="10216596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3"/>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dirty="0">
                <a:solidFill>
                  <a:srgbClr val="DA0000"/>
                </a:solidFill>
              </a:rPr>
              <a:t>Využití aplikace</a:t>
            </a:r>
            <a:endParaRPr dirty="0">
              <a:solidFill>
                <a:srgbClr val="DA0000"/>
              </a:solidFill>
            </a:endParaRPr>
          </a:p>
        </p:txBody>
      </p:sp>
      <p:sp>
        <p:nvSpPr>
          <p:cNvPr id="136" name="Google Shape;136;p23"/>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p>
            <a:pPr marL="457200" lvl="0" indent="-368300" algn="l" rtl="0">
              <a:lnSpc>
                <a:spcPct val="150000"/>
              </a:lnSpc>
              <a:spcBef>
                <a:spcPts val="0"/>
              </a:spcBef>
              <a:spcAft>
                <a:spcPts val="0"/>
              </a:spcAft>
              <a:buClr>
                <a:srgbClr val="000000"/>
              </a:buClr>
              <a:buSzPts val="2200"/>
              <a:buAutoNum type="arabicParenR"/>
            </a:pPr>
            <a:r>
              <a:rPr lang="cs" sz="2200" b="1" dirty="0">
                <a:solidFill>
                  <a:srgbClr val="5A544F"/>
                </a:solidFill>
                <a:latin typeface="Calibri"/>
                <a:ea typeface="Calibri"/>
                <a:cs typeface="Calibri"/>
                <a:sym typeface="Calibri"/>
              </a:rPr>
              <a:t>Evidence dobrovolnických hodin</a:t>
            </a:r>
            <a:endParaRPr sz="2200" b="1" dirty="0">
              <a:solidFill>
                <a:srgbClr val="5A544F"/>
              </a:solidFill>
              <a:latin typeface="Calibri"/>
              <a:ea typeface="Calibri"/>
              <a:cs typeface="Calibri"/>
              <a:sym typeface="Calibri"/>
            </a:endParaRPr>
          </a:p>
          <a:p>
            <a:pPr marL="457200" lvl="0" indent="-368300" algn="l" rtl="0">
              <a:lnSpc>
                <a:spcPct val="150000"/>
              </a:lnSpc>
              <a:spcBef>
                <a:spcPts val="0"/>
              </a:spcBef>
              <a:spcAft>
                <a:spcPts val="0"/>
              </a:spcAft>
              <a:buClr>
                <a:srgbClr val="000000"/>
              </a:buClr>
              <a:buSzPts val="2200"/>
              <a:buAutoNum type="arabicParenR"/>
            </a:pPr>
            <a:r>
              <a:rPr lang="cs" sz="2200" b="1" dirty="0">
                <a:solidFill>
                  <a:srgbClr val="5A544F"/>
                </a:solidFill>
                <a:latin typeface="Calibri"/>
                <a:ea typeface="Calibri"/>
                <a:cs typeface="Calibri"/>
                <a:sym typeface="Calibri"/>
              </a:rPr>
              <a:t>Vyčíslení hodnoty času dobrovolníků:</a:t>
            </a:r>
            <a:endParaRPr sz="2200" b="1" dirty="0">
              <a:solidFill>
                <a:srgbClr val="5A544F"/>
              </a:solidFill>
              <a:latin typeface="Calibri"/>
              <a:ea typeface="Calibri"/>
              <a:cs typeface="Calibri"/>
              <a:sym typeface="Calibri"/>
            </a:endParaRPr>
          </a:p>
          <a:p>
            <a:pPr marL="914400" lvl="1" indent="-368300" algn="l" rtl="0">
              <a:lnSpc>
                <a:spcPct val="150000"/>
              </a:lnSpc>
              <a:spcBef>
                <a:spcPts val="0"/>
              </a:spcBef>
              <a:spcAft>
                <a:spcPts val="0"/>
              </a:spcAft>
              <a:buClr>
                <a:srgbClr val="000000"/>
              </a:buClr>
              <a:buSzPts val="2200"/>
              <a:buAutoNum type="alphaLcParenR"/>
            </a:pPr>
            <a:r>
              <a:rPr lang="cs" sz="2200" b="1" dirty="0">
                <a:solidFill>
                  <a:srgbClr val="5A544F"/>
                </a:solidFill>
                <a:latin typeface="Calibri"/>
                <a:ea typeface="Calibri"/>
                <a:cs typeface="Calibri"/>
                <a:sym typeface="Calibri"/>
              </a:rPr>
              <a:t>Kofinancování projektů</a:t>
            </a:r>
            <a:endParaRPr sz="2200" b="1" dirty="0">
              <a:solidFill>
                <a:srgbClr val="5A544F"/>
              </a:solidFill>
              <a:latin typeface="Calibri"/>
              <a:ea typeface="Calibri"/>
              <a:cs typeface="Calibri"/>
              <a:sym typeface="Calibri"/>
            </a:endParaRPr>
          </a:p>
          <a:p>
            <a:pPr marL="914400" lvl="1" indent="-368300" algn="l" rtl="0">
              <a:lnSpc>
                <a:spcPct val="150000"/>
              </a:lnSpc>
              <a:spcBef>
                <a:spcPts val="0"/>
              </a:spcBef>
              <a:spcAft>
                <a:spcPts val="0"/>
              </a:spcAft>
              <a:buClr>
                <a:srgbClr val="000000"/>
              </a:buClr>
              <a:buSzPts val="2200"/>
              <a:buAutoNum type="alphaLcParenR"/>
            </a:pPr>
            <a:r>
              <a:rPr lang="cs" sz="2200" b="1" dirty="0">
                <a:solidFill>
                  <a:srgbClr val="5A544F"/>
                </a:solidFill>
                <a:latin typeface="Calibri"/>
                <a:ea typeface="Calibri"/>
                <a:cs typeface="Calibri"/>
                <a:sym typeface="Calibri"/>
              </a:rPr>
              <a:t>Fundraising</a:t>
            </a:r>
            <a:endParaRPr sz="2200" b="1" dirty="0">
              <a:solidFill>
                <a:srgbClr val="5A544F"/>
              </a:solidFill>
              <a:latin typeface="Calibri"/>
              <a:ea typeface="Calibri"/>
              <a:cs typeface="Calibri"/>
              <a:sym typeface="Calibri"/>
            </a:endParaRPr>
          </a:p>
          <a:p>
            <a:pPr marL="914400" lvl="1" indent="-368300" algn="l" rtl="0">
              <a:lnSpc>
                <a:spcPct val="150000"/>
              </a:lnSpc>
              <a:spcBef>
                <a:spcPts val="0"/>
              </a:spcBef>
              <a:spcAft>
                <a:spcPts val="0"/>
              </a:spcAft>
              <a:buClr>
                <a:srgbClr val="000000"/>
              </a:buClr>
              <a:buSzPts val="2200"/>
              <a:buAutoNum type="alphaLcParenR"/>
            </a:pPr>
            <a:r>
              <a:rPr lang="cs" sz="2200" b="1" dirty="0">
                <a:solidFill>
                  <a:srgbClr val="5A544F"/>
                </a:solidFill>
                <a:latin typeface="Calibri"/>
                <a:ea typeface="Calibri"/>
                <a:cs typeface="Calibri"/>
                <a:sym typeface="Calibri"/>
              </a:rPr>
              <a:t>PR</a:t>
            </a:r>
            <a:endParaRPr sz="2200" b="1" dirty="0">
              <a:solidFill>
                <a:srgbClr val="5A544F"/>
              </a:solidFill>
              <a:latin typeface="Calibri"/>
              <a:ea typeface="Calibri"/>
              <a:cs typeface="Calibri"/>
              <a:sym typeface="Calibri"/>
            </a:endParaRPr>
          </a:p>
          <a:p>
            <a:pPr marL="914400" lvl="1" indent="-368300" algn="l" rtl="0">
              <a:lnSpc>
                <a:spcPct val="150000"/>
              </a:lnSpc>
              <a:spcBef>
                <a:spcPts val="0"/>
              </a:spcBef>
              <a:spcAft>
                <a:spcPts val="0"/>
              </a:spcAft>
              <a:buClr>
                <a:srgbClr val="000000"/>
              </a:buClr>
              <a:buSzPts val="2200"/>
              <a:buAutoNum type="alphaLcParenR"/>
            </a:pPr>
            <a:r>
              <a:rPr lang="cs" sz="2200" b="1" dirty="0">
                <a:solidFill>
                  <a:srgbClr val="5A544F"/>
                </a:solidFill>
                <a:latin typeface="Calibri"/>
                <a:ea typeface="Calibri"/>
                <a:cs typeface="Calibri"/>
                <a:sym typeface="Calibri"/>
              </a:rPr>
              <a:t>Motivaci dobrovolníků</a:t>
            </a:r>
            <a:endParaRPr sz="2200" b="1" dirty="0">
              <a:solidFill>
                <a:srgbClr val="5A544F"/>
              </a:solidFill>
              <a:latin typeface="Calibri"/>
              <a:ea typeface="Calibri"/>
              <a:cs typeface="Calibri"/>
              <a:sym typeface="Calibri"/>
            </a:endParaRPr>
          </a:p>
          <a:p>
            <a:pPr marL="0" lvl="0" indent="0" algn="l" rtl="0">
              <a:spcBef>
                <a:spcPts val="0"/>
              </a:spcBef>
              <a:spcAft>
                <a:spcPts val="1600"/>
              </a:spcAft>
              <a:buNone/>
            </a:pPr>
            <a:endParaRPr sz="2200" dirty="0">
              <a:solidFill>
                <a:srgbClr val="5A544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4"/>
          <p:cNvSpPr txBox="1">
            <a:spLocks noGrp="1"/>
          </p:cNvSpPr>
          <p:nvPr>
            <p:ph type="title"/>
          </p:nvPr>
        </p:nvSpPr>
        <p:spPr>
          <a:xfrm>
            <a:off x="311700" y="220775"/>
            <a:ext cx="8520600" cy="70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dirty="0">
                <a:solidFill>
                  <a:srgbClr val="DA0000"/>
                </a:solidFill>
              </a:rPr>
              <a:t>Výhody aplikace</a:t>
            </a:r>
            <a:endParaRPr dirty="0">
              <a:solidFill>
                <a:srgbClr val="DA0000"/>
              </a:solidFill>
            </a:endParaRPr>
          </a:p>
        </p:txBody>
      </p:sp>
      <p:sp>
        <p:nvSpPr>
          <p:cNvPr id="142" name="Google Shape;142;p24"/>
          <p:cNvSpPr txBox="1">
            <a:spLocks noGrp="1"/>
          </p:cNvSpPr>
          <p:nvPr>
            <p:ph type="body" idx="1"/>
          </p:nvPr>
        </p:nvSpPr>
        <p:spPr>
          <a:xfrm>
            <a:off x="459183" y="928175"/>
            <a:ext cx="8520600" cy="4076532"/>
          </a:xfrm>
          <a:prstGeom prst="rect">
            <a:avLst/>
          </a:prstGeom>
        </p:spPr>
        <p:txBody>
          <a:bodyPr spcFirstLastPara="1" wrap="square" lIns="91425" tIns="91425" rIns="91425" bIns="91425" anchor="t" anchorCtr="0">
            <a:noAutofit/>
          </a:bodyPr>
          <a:lstStyle/>
          <a:p>
            <a:pPr marL="457200" lvl="0" indent="-368300" algn="l" rtl="0">
              <a:lnSpc>
                <a:spcPct val="150000"/>
              </a:lnSpc>
              <a:spcBef>
                <a:spcPts val="0"/>
              </a:spcBef>
              <a:spcAft>
                <a:spcPts val="0"/>
              </a:spcAft>
              <a:buClr>
                <a:srgbClr val="000000"/>
              </a:buClr>
              <a:buSzPts val="2200"/>
              <a:buAutoNum type="arabicParenR"/>
            </a:pPr>
            <a:r>
              <a:rPr lang="cs" sz="2200" dirty="0">
                <a:solidFill>
                  <a:srgbClr val="5A544F"/>
                </a:solidFill>
                <a:latin typeface="Calibri"/>
                <a:ea typeface="Calibri"/>
                <a:cs typeface="Calibri"/>
                <a:sym typeface="Calibri"/>
              </a:rPr>
              <a:t>Jednoduchá </a:t>
            </a:r>
            <a:r>
              <a:rPr lang="cs" sz="2200" b="1" dirty="0">
                <a:solidFill>
                  <a:srgbClr val="5A544F"/>
                </a:solidFill>
                <a:latin typeface="Calibri"/>
                <a:ea typeface="Calibri"/>
                <a:cs typeface="Calibri"/>
                <a:sym typeface="Calibri"/>
              </a:rPr>
              <a:t>evidence dobrovolnických hodin </a:t>
            </a:r>
            <a:r>
              <a:rPr lang="cs" sz="2200" dirty="0">
                <a:solidFill>
                  <a:srgbClr val="5A544F"/>
                </a:solidFill>
                <a:latin typeface="Calibri"/>
                <a:ea typeface="Calibri"/>
                <a:cs typeface="Calibri"/>
                <a:sym typeface="Calibri"/>
              </a:rPr>
              <a:t>(</a:t>
            </a:r>
            <a:r>
              <a:rPr lang="cs-CZ" sz="2200" dirty="0">
                <a:solidFill>
                  <a:srgbClr val="5A544F"/>
                </a:solidFill>
                <a:latin typeface="Calibri"/>
                <a:ea typeface="Calibri"/>
                <a:cs typeface="Calibri"/>
                <a:sym typeface="Calibri"/>
              </a:rPr>
              <a:t>za tým i individuálně)</a:t>
            </a:r>
            <a:endParaRPr sz="2200" dirty="0">
              <a:solidFill>
                <a:srgbClr val="5A544F"/>
              </a:solidFill>
              <a:latin typeface="Calibri"/>
              <a:ea typeface="Calibri"/>
              <a:cs typeface="Calibri"/>
              <a:sym typeface="Calibri"/>
            </a:endParaRPr>
          </a:p>
          <a:p>
            <a:pPr marL="457200" lvl="0" indent="-368300" algn="l" rtl="0">
              <a:lnSpc>
                <a:spcPct val="150000"/>
              </a:lnSpc>
              <a:spcBef>
                <a:spcPts val="0"/>
              </a:spcBef>
              <a:spcAft>
                <a:spcPts val="0"/>
              </a:spcAft>
              <a:buClr>
                <a:srgbClr val="000000"/>
              </a:buClr>
              <a:buSzPts val="2200"/>
              <a:buAutoNum type="arabicParenR"/>
            </a:pPr>
            <a:r>
              <a:rPr lang="cs" sz="2200" dirty="0">
                <a:solidFill>
                  <a:srgbClr val="5A544F"/>
                </a:solidFill>
                <a:latin typeface="Calibri"/>
                <a:ea typeface="Calibri"/>
                <a:cs typeface="Calibri"/>
                <a:sym typeface="Calibri"/>
              </a:rPr>
              <a:t>Automatické </a:t>
            </a:r>
            <a:r>
              <a:rPr lang="cs" sz="2200" b="1" dirty="0">
                <a:solidFill>
                  <a:srgbClr val="5A544F"/>
                </a:solidFill>
                <a:latin typeface="Calibri"/>
                <a:ea typeface="Calibri"/>
                <a:cs typeface="Calibri"/>
                <a:sym typeface="Calibri"/>
              </a:rPr>
              <a:t>vyčíslení ekonomické hodnoty dobrovolnické práce</a:t>
            </a:r>
          </a:p>
          <a:p>
            <a:pPr marL="457200" lvl="0" indent="-368300" algn="l" rtl="0">
              <a:lnSpc>
                <a:spcPct val="150000"/>
              </a:lnSpc>
              <a:spcBef>
                <a:spcPts val="0"/>
              </a:spcBef>
              <a:spcAft>
                <a:spcPts val="0"/>
              </a:spcAft>
              <a:buClr>
                <a:srgbClr val="000000"/>
              </a:buClr>
              <a:buSzPts val="2200"/>
              <a:buAutoNum type="arabicParenR"/>
            </a:pPr>
            <a:r>
              <a:rPr lang="cs-CZ" sz="2200" b="1" dirty="0">
                <a:solidFill>
                  <a:srgbClr val="5A544F"/>
                </a:solidFill>
                <a:latin typeface="Calibri"/>
                <a:ea typeface="Calibri"/>
                <a:cs typeface="Calibri"/>
                <a:sym typeface="Calibri"/>
              </a:rPr>
              <a:t>Objektivnost </a:t>
            </a:r>
            <a:r>
              <a:rPr lang="cs-CZ" sz="2200" dirty="0">
                <a:solidFill>
                  <a:srgbClr val="5A544F"/>
                </a:solidFill>
                <a:latin typeface="Calibri"/>
                <a:ea typeface="Calibri"/>
                <a:cs typeface="Calibri"/>
                <a:sym typeface="Calibri"/>
              </a:rPr>
              <a:t>údajů (</a:t>
            </a:r>
            <a:r>
              <a:rPr lang="cs-CZ" sz="2200" dirty="0" err="1">
                <a:solidFill>
                  <a:srgbClr val="5A544F"/>
                </a:solidFill>
                <a:latin typeface="Calibri"/>
                <a:ea typeface="Calibri"/>
                <a:cs typeface="Calibri"/>
                <a:sym typeface="Calibri"/>
              </a:rPr>
              <a:t>char</a:t>
            </a:r>
            <a:r>
              <a:rPr lang="cs-CZ" sz="2200" dirty="0">
                <a:solidFill>
                  <a:srgbClr val="5A544F"/>
                </a:solidFill>
                <a:latin typeface="Calibri"/>
                <a:ea typeface="Calibri"/>
                <a:cs typeface="Calibri"/>
                <a:sym typeface="Calibri"/>
              </a:rPr>
              <a:t>. znaky činností X pocity; 9 X 1 medián) </a:t>
            </a:r>
            <a:endParaRPr sz="2200" dirty="0">
              <a:solidFill>
                <a:srgbClr val="5A544F"/>
              </a:solidFill>
              <a:latin typeface="Calibri"/>
              <a:ea typeface="Calibri"/>
              <a:cs typeface="Calibri"/>
              <a:sym typeface="Calibri"/>
            </a:endParaRPr>
          </a:p>
          <a:p>
            <a:pPr marL="457200" lvl="0" indent="-368300" algn="l" rtl="0">
              <a:lnSpc>
                <a:spcPct val="150000"/>
              </a:lnSpc>
              <a:spcBef>
                <a:spcPts val="0"/>
              </a:spcBef>
              <a:spcAft>
                <a:spcPts val="0"/>
              </a:spcAft>
              <a:buClr>
                <a:srgbClr val="000000"/>
              </a:buClr>
              <a:buSzPts val="2200"/>
              <a:buAutoNum type="arabicParenR"/>
            </a:pPr>
            <a:r>
              <a:rPr lang="cs" sz="2200" dirty="0">
                <a:solidFill>
                  <a:srgbClr val="5A544F"/>
                </a:solidFill>
                <a:latin typeface="Calibri"/>
                <a:ea typeface="Calibri"/>
                <a:cs typeface="Calibri"/>
                <a:sym typeface="Calibri"/>
              </a:rPr>
              <a:t>Možnost </a:t>
            </a:r>
            <a:r>
              <a:rPr lang="cs" sz="2200" b="1" dirty="0">
                <a:solidFill>
                  <a:srgbClr val="5A544F"/>
                </a:solidFill>
                <a:latin typeface="Calibri"/>
                <a:ea typeface="Calibri"/>
                <a:cs typeface="Calibri"/>
                <a:sym typeface="Calibri"/>
              </a:rPr>
              <a:t>exportů </a:t>
            </a:r>
            <a:r>
              <a:rPr lang="cs" sz="2200" dirty="0">
                <a:solidFill>
                  <a:srgbClr val="5A544F"/>
                </a:solidFill>
                <a:latin typeface="Calibri"/>
                <a:ea typeface="Calibri"/>
                <a:cs typeface="Calibri"/>
                <a:sym typeface="Calibri"/>
              </a:rPr>
              <a:t>výše uvedených dat pro organizace</a:t>
            </a:r>
            <a:endParaRPr sz="2200" dirty="0">
              <a:solidFill>
                <a:srgbClr val="5A544F"/>
              </a:solidFill>
              <a:latin typeface="Calibri"/>
              <a:ea typeface="Calibri"/>
              <a:cs typeface="Calibri"/>
              <a:sym typeface="Calibri"/>
            </a:endParaRPr>
          </a:p>
          <a:p>
            <a:pPr marL="457200" lvl="0" indent="-368300" algn="l" rtl="0">
              <a:lnSpc>
                <a:spcPct val="150000"/>
              </a:lnSpc>
              <a:spcBef>
                <a:spcPts val="0"/>
              </a:spcBef>
              <a:spcAft>
                <a:spcPts val="0"/>
              </a:spcAft>
              <a:buClr>
                <a:srgbClr val="000000"/>
              </a:buClr>
              <a:buSzPts val="2200"/>
              <a:buAutoNum type="arabicParenR"/>
            </a:pPr>
            <a:r>
              <a:rPr lang="cs" sz="2200" dirty="0">
                <a:solidFill>
                  <a:srgbClr val="5A544F"/>
                </a:solidFill>
                <a:latin typeface="Calibri"/>
                <a:ea typeface="Calibri"/>
                <a:cs typeface="Calibri"/>
                <a:sym typeface="Calibri"/>
              </a:rPr>
              <a:t>Přístup ze </a:t>
            </a:r>
            <a:r>
              <a:rPr lang="cs" sz="2200" b="1" dirty="0">
                <a:solidFill>
                  <a:srgbClr val="5A544F"/>
                </a:solidFill>
                <a:latin typeface="Calibri"/>
                <a:ea typeface="Calibri"/>
                <a:cs typeface="Calibri"/>
                <a:sym typeface="Calibri"/>
              </a:rPr>
              <a:t>smartphonů, tabletů i počítačů</a:t>
            </a:r>
            <a:endParaRPr sz="2200" b="1" dirty="0">
              <a:solidFill>
                <a:srgbClr val="5A544F"/>
              </a:solidFill>
              <a:latin typeface="Calibri"/>
              <a:ea typeface="Calibri"/>
              <a:cs typeface="Calibri"/>
              <a:sym typeface="Calibri"/>
            </a:endParaRPr>
          </a:p>
          <a:p>
            <a:pPr marL="457200" lvl="0" indent="-368300" algn="l" rtl="0">
              <a:lnSpc>
                <a:spcPct val="150000"/>
              </a:lnSpc>
              <a:spcBef>
                <a:spcPts val="0"/>
              </a:spcBef>
              <a:spcAft>
                <a:spcPts val="0"/>
              </a:spcAft>
              <a:buClr>
                <a:srgbClr val="000000"/>
              </a:buClr>
              <a:buSzPts val="2200"/>
              <a:buAutoNum type="arabicParenR"/>
            </a:pPr>
            <a:r>
              <a:rPr lang="cs" sz="2200" dirty="0">
                <a:solidFill>
                  <a:srgbClr val="5A544F"/>
                </a:solidFill>
                <a:latin typeface="Calibri"/>
                <a:ea typeface="Calibri"/>
                <a:cs typeface="Calibri"/>
                <a:sym typeface="Calibri"/>
              </a:rPr>
              <a:t>Více účtů za </a:t>
            </a:r>
            <a:r>
              <a:rPr lang="cs" sz="2200" b="1" dirty="0">
                <a:solidFill>
                  <a:srgbClr val="5A544F"/>
                </a:solidFill>
                <a:latin typeface="Calibri"/>
                <a:ea typeface="Calibri"/>
                <a:cs typeface="Calibri"/>
                <a:sym typeface="Calibri"/>
              </a:rPr>
              <a:t>jednu organizaci</a:t>
            </a:r>
            <a:endParaRPr sz="2200" b="1" dirty="0">
              <a:solidFill>
                <a:srgbClr val="5A544F"/>
              </a:solidFill>
              <a:latin typeface="Calibri"/>
              <a:ea typeface="Calibri"/>
              <a:cs typeface="Calibri"/>
              <a:sym typeface="Calibri"/>
            </a:endParaRPr>
          </a:p>
          <a:p>
            <a:pPr marL="457200" lvl="0" indent="-368300" algn="l" rtl="0">
              <a:lnSpc>
                <a:spcPct val="150000"/>
              </a:lnSpc>
              <a:spcBef>
                <a:spcPts val="0"/>
              </a:spcBef>
              <a:spcAft>
                <a:spcPts val="0"/>
              </a:spcAft>
              <a:buClr>
                <a:srgbClr val="000000"/>
              </a:buClr>
              <a:buSzPts val="2200"/>
              <a:buAutoNum type="arabicParenR"/>
            </a:pPr>
            <a:r>
              <a:rPr lang="cs" sz="2200" dirty="0">
                <a:solidFill>
                  <a:srgbClr val="5A544F"/>
                </a:solidFill>
                <a:latin typeface="Calibri"/>
                <a:ea typeface="Calibri"/>
                <a:cs typeface="Calibri"/>
                <a:sym typeface="Calibri"/>
              </a:rPr>
              <a:t>Možnost agregovaných výstupů za </a:t>
            </a:r>
            <a:r>
              <a:rPr lang="cs" sz="2200" b="1" dirty="0">
                <a:solidFill>
                  <a:srgbClr val="5A544F"/>
                </a:solidFill>
                <a:latin typeface="Calibri"/>
                <a:ea typeface="Calibri"/>
                <a:cs typeface="Calibri"/>
                <a:sym typeface="Calibri"/>
              </a:rPr>
              <a:t>regiony a oblasti dobrovolnictví</a:t>
            </a:r>
            <a:endParaRPr sz="2200" dirty="0">
              <a:solidFill>
                <a:srgbClr val="5A544F"/>
              </a:solidFill>
              <a:latin typeface="Calibri"/>
              <a:ea typeface="Calibri"/>
              <a:cs typeface="Calibri"/>
              <a:sym typeface="Calibri"/>
            </a:endParaRPr>
          </a:p>
          <a:p>
            <a:pPr marL="457200" lvl="0" indent="-368300" algn="l" rtl="0">
              <a:lnSpc>
                <a:spcPct val="150000"/>
              </a:lnSpc>
              <a:spcBef>
                <a:spcPts val="0"/>
              </a:spcBef>
              <a:spcAft>
                <a:spcPts val="0"/>
              </a:spcAft>
              <a:buClr>
                <a:srgbClr val="000000"/>
              </a:buClr>
              <a:buSzPts val="2200"/>
              <a:buFont typeface="Calibri"/>
              <a:buAutoNum type="arabicParenR"/>
            </a:pPr>
            <a:r>
              <a:rPr lang="cs" sz="2200" dirty="0">
                <a:solidFill>
                  <a:srgbClr val="5A544F"/>
                </a:solidFill>
                <a:latin typeface="Calibri"/>
                <a:ea typeface="Calibri"/>
                <a:cs typeface="Calibri"/>
                <a:sym typeface="Calibri"/>
              </a:rPr>
              <a:t>Aplikaci je možné využívat </a:t>
            </a:r>
            <a:r>
              <a:rPr lang="cs" sz="2200" b="1" dirty="0">
                <a:solidFill>
                  <a:srgbClr val="5A544F"/>
                </a:solidFill>
                <a:latin typeface="Calibri"/>
                <a:ea typeface="Calibri"/>
                <a:cs typeface="Calibri"/>
                <a:sym typeface="Calibri"/>
              </a:rPr>
              <a:t>zdarma</a:t>
            </a:r>
            <a:endParaRPr sz="2200" dirty="0">
              <a:solidFill>
                <a:srgbClr val="5A544F"/>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FAE53DD-B818-42F5-8B07-E688359E2E63}"/>
              </a:ext>
            </a:extLst>
          </p:cNvPr>
          <p:cNvSpPr>
            <a:spLocks noGrp="1"/>
          </p:cNvSpPr>
          <p:nvPr>
            <p:ph type="title"/>
          </p:nvPr>
        </p:nvSpPr>
        <p:spPr/>
        <p:txBody>
          <a:bodyPr/>
          <a:lstStyle/>
          <a:p>
            <a:pPr algn="ctr"/>
            <a:r>
              <a:rPr lang="cs-CZ" dirty="0">
                <a:solidFill>
                  <a:srgbClr val="DA0000"/>
                </a:solidFill>
              </a:rPr>
              <a:t>Co bude s daty dál</a:t>
            </a:r>
          </a:p>
        </p:txBody>
      </p:sp>
      <p:sp>
        <p:nvSpPr>
          <p:cNvPr id="3" name="Zástupný symbol pro text 2">
            <a:extLst>
              <a:ext uri="{FF2B5EF4-FFF2-40B4-BE49-F238E27FC236}">
                <a16:creationId xmlns:a16="http://schemas.microsoft.com/office/drawing/2014/main" id="{2D844806-51D3-4E52-B520-846ABD4F3307}"/>
              </a:ext>
            </a:extLst>
          </p:cNvPr>
          <p:cNvSpPr>
            <a:spLocks noGrp="1"/>
          </p:cNvSpPr>
          <p:nvPr>
            <p:ph type="body" idx="1"/>
          </p:nvPr>
        </p:nvSpPr>
        <p:spPr/>
        <p:txBody>
          <a:bodyPr/>
          <a:lstStyle/>
          <a:p>
            <a:r>
              <a:rPr lang="cs-CZ" dirty="0">
                <a:solidFill>
                  <a:srgbClr val="5A544F"/>
                </a:solidFill>
              </a:rPr>
              <a:t>Jednáme s kolegy z Centra pro výzkum neziskového sektoru v Brně             o exportu dat do jejich Mapy neziskového sektoru, kde bude i vrstva Dobrovolnictví. Data by byla do určité míry anonymizována. Soukromí uživatelů a to, aby se při využívání naší aplikaci cítili bezpečně, je pro nás prioritou. </a:t>
            </a:r>
          </a:p>
          <a:p>
            <a:r>
              <a:rPr lang="cs-CZ" dirty="0">
                <a:solidFill>
                  <a:srgbClr val="5A544F"/>
                </a:solidFill>
              </a:rPr>
              <a:t>Tisková zpráva vycházející ze shromážděných dat k dispozici na stránkách </a:t>
            </a:r>
            <a:r>
              <a:rPr lang="cs-CZ" dirty="0" err="1">
                <a:solidFill>
                  <a:srgbClr val="5A544F"/>
                </a:solidFill>
              </a:rPr>
              <a:t>Dobrometru</a:t>
            </a:r>
            <a:r>
              <a:rPr lang="cs-CZ" dirty="0">
                <a:solidFill>
                  <a:srgbClr val="5A544F"/>
                </a:solidFill>
              </a:rPr>
              <a:t> k volnému využití.</a:t>
            </a:r>
          </a:p>
          <a:p>
            <a:endParaRPr lang="cs-CZ" dirty="0">
              <a:solidFill>
                <a:srgbClr val="5A544F"/>
              </a:solidFill>
            </a:endParaRPr>
          </a:p>
          <a:p>
            <a:r>
              <a:rPr lang="cs-CZ" dirty="0">
                <a:solidFill>
                  <a:srgbClr val="5A544F"/>
                </a:solidFill>
              </a:rPr>
              <a:t>Jinak data zůstávají vaše, nikdo se k nim nedostane a nikam se neposílají</a:t>
            </a:r>
          </a:p>
          <a:p>
            <a:pPr marL="114300" indent="0">
              <a:buNone/>
            </a:pPr>
            <a:endParaRPr lang="cs-CZ" dirty="0"/>
          </a:p>
        </p:txBody>
      </p:sp>
    </p:spTree>
    <p:extLst>
      <p:ext uri="{BB962C8B-B14F-4D97-AF65-F5344CB8AC3E}">
        <p14:creationId xmlns:p14="http://schemas.microsoft.com/office/powerpoint/2010/main" val="444161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B59DBD1-89E2-4979-8DCD-579AE7784CCC}"/>
              </a:ext>
            </a:extLst>
          </p:cNvPr>
          <p:cNvSpPr>
            <a:spLocks noGrp="1"/>
          </p:cNvSpPr>
          <p:nvPr>
            <p:ph type="title"/>
          </p:nvPr>
        </p:nvSpPr>
        <p:spPr/>
        <p:txBody>
          <a:bodyPr/>
          <a:lstStyle/>
          <a:p>
            <a:pPr algn="ctr"/>
            <a:r>
              <a:rPr lang="cs-CZ" dirty="0">
                <a:solidFill>
                  <a:srgbClr val="DA0000"/>
                </a:solidFill>
              </a:rPr>
              <a:t>Co nás čeká</a:t>
            </a:r>
          </a:p>
        </p:txBody>
      </p:sp>
      <p:sp>
        <p:nvSpPr>
          <p:cNvPr id="3" name="Zástupný symbol pro text 2">
            <a:extLst>
              <a:ext uri="{FF2B5EF4-FFF2-40B4-BE49-F238E27FC236}">
                <a16:creationId xmlns:a16="http://schemas.microsoft.com/office/drawing/2014/main" id="{61669D93-4538-423F-9F56-7B7A28F83F27}"/>
              </a:ext>
            </a:extLst>
          </p:cNvPr>
          <p:cNvSpPr>
            <a:spLocks noGrp="1"/>
          </p:cNvSpPr>
          <p:nvPr>
            <p:ph type="body" idx="1"/>
          </p:nvPr>
        </p:nvSpPr>
        <p:spPr>
          <a:xfrm>
            <a:off x="311700" y="1152425"/>
            <a:ext cx="8520600" cy="3302700"/>
          </a:xfrm>
        </p:spPr>
        <p:txBody>
          <a:bodyPr/>
          <a:lstStyle/>
          <a:p>
            <a:pPr algn="ctr"/>
            <a:r>
              <a:rPr lang="cs-CZ" dirty="0"/>
              <a:t>Doladění aplikace a jejích detailů a důkladné testování.</a:t>
            </a:r>
          </a:p>
          <a:p>
            <a:endParaRPr lang="cs-CZ" dirty="0"/>
          </a:p>
          <a:p>
            <a:endParaRPr lang="cs-CZ" dirty="0"/>
          </a:p>
          <a:p>
            <a:endParaRPr lang="cs-CZ" dirty="0"/>
          </a:p>
        </p:txBody>
      </p:sp>
      <p:pic>
        <p:nvPicPr>
          <p:cNvPr id="5" name="Obrázek 4">
            <a:extLst>
              <a:ext uri="{FF2B5EF4-FFF2-40B4-BE49-F238E27FC236}">
                <a16:creationId xmlns:a16="http://schemas.microsoft.com/office/drawing/2014/main" id="{DC796C97-2F4E-45E2-8235-E0E611E68C01}"/>
              </a:ext>
            </a:extLst>
          </p:cNvPr>
          <p:cNvPicPr>
            <a:picLocks noChangeAspect="1"/>
          </p:cNvPicPr>
          <p:nvPr/>
        </p:nvPicPr>
        <p:blipFill>
          <a:blip r:embed="rId3"/>
          <a:stretch>
            <a:fillRect/>
          </a:stretch>
        </p:blipFill>
        <p:spPr>
          <a:xfrm rot="16200000">
            <a:off x="2920650" y="383690"/>
            <a:ext cx="3302700" cy="5656482"/>
          </a:xfrm>
          <a:prstGeom prst="rect">
            <a:avLst/>
          </a:prstGeom>
        </p:spPr>
      </p:pic>
    </p:spTree>
    <p:extLst>
      <p:ext uri="{BB962C8B-B14F-4D97-AF65-F5344CB8AC3E}">
        <p14:creationId xmlns:p14="http://schemas.microsoft.com/office/powerpoint/2010/main" val="36926940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5"/>
          <p:cNvSpPr txBox="1">
            <a:spLocks noGrp="1"/>
          </p:cNvSpPr>
          <p:nvPr>
            <p:ph type="title"/>
          </p:nvPr>
        </p:nvSpPr>
        <p:spPr>
          <a:xfrm>
            <a:off x="4706800" y="602800"/>
            <a:ext cx="3481800" cy="2036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dirty="0">
                <a:solidFill>
                  <a:srgbClr val="DA0000"/>
                </a:solidFill>
              </a:rPr>
              <a:t>Konference v Jihlavě, 16. 4. 2020</a:t>
            </a:r>
            <a:endParaRPr dirty="0">
              <a:solidFill>
                <a:srgbClr val="DA0000"/>
              </a:solidFill>
            </a:endParaRPr>
          </a:p>
        </p:txBody>
      </p:sp>
      <p:pic>
        <p:nvPicPr>
          <p:cNvPr id="148" name="Google Shape;148;p25"/>
          <p:cNvPicPr preferRelativeResize="0"/>
          <p:nvPr/>
        </p:nvPicPr>
        <p:blipFill>
          <a:blip r:embed="rId3">
            <a:alphaModFix/>
          </a:blip>
          <a:stretch>
            <a:fillRect/>
          </a:stretch>
        </p:blipFill>
        <p:spPr>
          <a:xfrm>
            <a:off x="802826" y="115675"/>
            <a:ext cx="3648149" cy="2303675"/>
          </a:xfrm>
          <a:prstGeom prst="rect">
            <a:avLst/>
          </a:prstGeom>
          <a:noFill/>
          <a:ln>
            <a:noFill/>
          </a:ln>
        </p:spPr>
      </p:pic>
      <p:pic>
        <p:nvPicPr>
          <p:cNvPr id="149" name="Google Shape;149;p25"/>
          <p:cNvPicPr preferRelativeResize="0"/>
          <p:nvPr/>
        </p:nvPicPr>
        <p:blipFill>
          <a:blip r:embed="rId4">
            <a:alphaModFix/>
          </a:blip>
          <a:stretch>
            <a:fillRect/>
          </a:stretch>
        </p:blipFill>
        <p:spPr>
          <a:xfrm>
            <a:off x="802825" y="2615178"/>
            <a:ext cx="3648150" cy="2413772"/>
          </a:xfrm>
          <a:prstGeom prst="rect">
            <a:avLst/>
          </a:prstGeom>
          <a:noFill/>
          <a:ln>
            <a:noFill/>
          </a:ln>
        </p:spPr>
      </p:pic>
      <p:pic>
        <p:nvPicPr>
          <p:cNvPr id="150" name="Google Shape;150;p25"/>
          <p:cNvPicPr preferRelativeResize="0"/>
          <p:nvPr/>
        </p:nvPicPr>
        <p:blipFill>
          <a:blip r:embed="rId5">
            <a:alphaModFix/>
          </a:blip>
          <a:stretch>
            <a:fillRect/>
          </a:stretch>
        </p:blipFill>
        <p:spPr>
          <a:xfrm>
            <a:off x="4757625" y="2571750"/>
            <a:ext cx="3284275" cy="24572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6"/>
          <p:cNvSpPr txBox="1">
            <a:spLocks noGrp="1"/>
          </p:cNvSpPr>
          <p:nvPr>
            <p:ph type="title"/>
          </p:nvPr>
        </p:nvSpPr>
        <p:spPr>
          <a:xfrm>
            <a:off x="2335350" y="1646850"/>
            <a:ext cx="4473300" cy="924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dirty="0">
                <a:solidFill>
                  <a:srgbClr val="DA0000"/>
                </a:solidFill>
              </a:rPr>
              <a:t>Děkuji za pozornost!</a:t>
            </a:r>
            <a:endParaRPr dirty="0">
              <a:solidFill>
                <a:srgbClr val="DA0000"/>
              </a:solidFill>
            </a:endParaRPr>
          </a:p>
        </p:txBody>
      </p:sp>
      <p:pic>
        <p:nvPicPr>
          <p:cNvPr id="156" name="Google Shape;156;p26"/>
          <p:cNvPicPr preferRelativeResize="0"/>
          <p:nvPr/>
        </p:nvPicPr>
        <p:blipFill>
          <a:blip r:embed="rId3">
            <a:alphaModFix/>
          </a:blip>
          <a:stretch>
            <a:fillRect/>
          </a:stretch>
        </p:blipFill>
        <p:spPr>
          <a:xfrm>
            <a:off x="2322075" y="3364025"/>
            <a:ext cx="4714875" cy="781050"/>
          </a:xfrm>
          <a:prstGeom prst="rect">
            <a:avLst/>
          </a:prstGeom>
          <a:noFill/>
          <a:ln>
            <a:noFill/>
          </a:ln>
        </p:spPr>
      </p:pic>
      <p:sp>
        <p:nvSpPr>
          <p:cNvPr id="157" name="Google Shape;157;p26"/>
          <p:cNvSpPr txBox="1"/>
          <p:nvPr/>
        </p:nvSpPr>
        <p:spPr>
          <a:xfrm>
            <a:off x="2247795" y="2430351"/>
            <a:ext cx="2431717" cy="781050"/>
          </a:xfrm>
          <a:prstGeom prst="rect">
            <a:avLst/>
          </a:prstGeom>
          <a:noFill/>
          <a:ln>
            <a:noFill/>
          </a:ln>
        </p:spPr>
        <p:txBody>
          <a:bodyPr spcFirstLastPara="1" wrap="square" lIns="91425" tIns="91425" rIns="91425" bIns="91425" anchor="t" anchorCtr="0">
            <a:noAutofit/>
          </a:bodyPr>
          <a:lstStyle/>
          <a:p>
            <a:pPr lvl="0" algn="ctr"/>
            <a:r>
              <a:rPr lang="en-US" b="1" dirty="0">
                <a:solidFill>
                  <a:srgbClr val="5A544F"/>
                </a:solidFill>
                <a:latin typeface="Open Sans"/>
                <a:ea typeface="Open Sans"/>
                <a:cs typeface="Open Sans"/>
                <a:sym typeface="Open Sans"/>
              </a:rPr>
              <a:t>R</a:t>
            </a:r>
            <a:r>
              <a:rPr lang="cs-CZ" b="1" dirty="0">
                <a:solidFill>
                  <a:srgbClr val="5A544F"/>
                </a:solidFill>
                <a:latin typeface="Open Sans"/>
                <a:ea typeface="Open Sans"/>
                <a:cs typeface="Open Sans"/>
                <a:sym typeface="Open Sans"/>
              </a:rPr>
              <a:t>enata Steinbauerová</a:t>
            </a:r>
            <a:endParaRPr lang="cs" b="1" dirty="0">
              <a:solidFill>
                <a:srgbClr val="5A544F"/>
              </a:solidFill>
              <a:latin typeface="Open Sans"/>
              <a:ea typeface="Open Sans"/>
              <a:cs typeface="Open Sans"/>
              <a:sym typeface="Open Sans"/>
            </a:endParaRPr>
          </a:p>
          <a:p>
            <a:pPr marL="0" lvl="0" indent="0" algn="ctr" rtl="0">
              <a:spcBef>
                <a:spcPts val="0"/>
              </a:spcBef>
              <a:spcAft>
                <a:spcPts val="0"/>
              </a:spcAft>
              <a:buNone/>
            </a:pPr>
            <a:r>
              <a:rPr lang="cs" u="sng" dirty="0">
                <a:solidFill>
                  <a:srgbClr val="5A544F"/>
                </a:solidFill>
                <a:latin typeface="Open Sans"/>
                <a:ea typeface="Open Sans"/>
                <a:cs typeface="Open Sans"/>
                <a:sym typeface="Open Sans"/>
              </a:rPr>
              <a:t>renata.st@hest.cz</a:t>
            </a:r>
            <a:r>
              <a:rPr lang="cs" dirty="0">
                <a:solidFill>
                  <a:srgbClr val="5A544F"/>
                </a:solidFill>
                <a:latin typeface="Open Sans"/>
                <a:ea typeface="Open Sans"/>
                <a:cs typeface="Open Sans"/>
                <a:sym typeface="Open Sans"/>
              </a:rPr>
              <a:t> </a:t>
            </a:r>
            <a:endParaRPr dirty="0">
              <a:solidFill>
                <a:srgbClr val="5A544F"/>
              </a:solidFill>
              <a:latin typeface="Open Sans"/>
              <a:ea typeface="Open Sans"/>
              <a:cs typeface="Open Sans"/>
              <a:sym typeface="Open Sans"/>
            </a:endParaRPr>
          </a:p>
        </p:txBody>
      </p:sp>
      <p:sp>
        <p:nvSpPr>
          <p:cNvPr id="5" name="Google Shape;157;p26">
            <a:extLst>
              <a:ext uri="{FF2B5EF4-FFF2-40B4-BE49-F238E27FC236}">
                <a16:creationId xmlns:a16="http://schemas.microsoft.com/office/drawing/2014/main" id="{68E94BAE-160A-456D-B01C-156A75FA8D16}"/>
              </a:ext>
            </a:extLst>
          </p:cNvPr>
          <p:cNvSpPr txBox="1"/>
          <p:nvPr/>
        </p:nvSpPr>
        <p:spPr>
          <a:xfrm>
            <a:off x="4933669" y="2430351"/>
            <a:ext cx="2103281" cy="781050"/>
          </a:xfrm>
          <a:prstGeom prst="rect">
            <a:avLst/>
          </a:prstGeom>
          <a:noFill/>
          <a:ln>
            <a:noFill/>
          </a:ln>
        </p:spPr>
        <p:txBody>
          <a:bodyPr spcFirstLastPara="1" wrap="square" lIns="91425" tIns="91425" rIns="91425" bIns="91425" anchor="t" anchorCtr="0">
            <a:noAutofit/>
          </a:bodyPr>
          <a:lstStyle/>
          <a:p>
            <a:pPr lvl="0" algn="ctr"/>
            <a:r>
              <a:rPr lang="cs-CZ" b="1" dirty="0">
                <a:solidFill>
                  <a:srgbClr val="5A544F"/>
                </a:solidFill>
                <a:latin typeface="Open Sans"/>
                <a:ea typeface="Open Sans"/>
                <a:cs typeface="Open Sans"/>
                <a:sym typeface="Open Sans"/>
              </a:rPr>
              <a:t>Jakub Dostál</a:t>
            </a:r>
            <a:endParaRPr lang="cs" b="1" dirty="0">
              <a:solidFill>
                <a:srgbClr val="5A544F"/>
              </a:solidFill>
              <a:latin typeface="Open Sans"/>
              <a:ea typeface="Open Sans"/>
              <a:cs typeface="Open Sans"/>
              <a:sym typeface="Open Sans"/>
            </a:endParaRPr>
          </a:p>
          <a:p>
            <a:pPr marL="0" lvl="0" indent="0" algn="ctr" rtl="0">
              <a:spcBef>
                <a:spcPts val="0"/>
              </a:spcBef>
              <a:spcAft>
                <a:spcPts val="0"/>
              </a:spcAft>
              <a:buNone/>
            </a:pPr>
            <a:r>
              <a:rPr lang="cs" u="sng" dirty="0">
                <a:solidFill>
                  <a:srgbClr val="5A544F"/>
                </a:solidFill>
                <a:latin typeface="Open Sans"/>
                <a:ea typeface="Open Sans"/>
                <a:cs typeface="Open Sans"/>
                <a:sym typeface="Open Sans"/>
                <a:hlinkClick r:id="rId4">
                  <a:extLst>
                    <a:ext uri="{A12FA001-AC4F-418D-AE19-62706E023703}">
                      <ahyp:hlinkClr xmlns:ahyp="http://schemas.microsoft.com/office/drawing/2018/hyperlinkcolor" val="tx"/>
                    </a:ext>
                  </a:extLst>
                </a:hlinkClick>
              </a:rPr>
              <a:t>jakub.dostal@vspj.cz</a:t>
            </a:r>
            <a:r>
              <a:rPr lang="cs" dirty="0">
                <a:solidFill>
                  <a:srgbClr val="5A544F"/>
                </a:solidFill>
                <a:latin typeface="Open Sans"/>
                <a:ea typeface="Open Sans"/>
                <a:cs typeface="Open Sans"/>
                <a:sym typeface="Open Sans"/>
              </a:rPr>
              <a:t> </a:t>
            </a:r>
            <a:endParaRPr dirty="0">
              <a:solidFill>
                <a:srgbClr val="5A544F"/>
              </a:solidFill>
              <a:latin typeface="Open Sans"/>
              <a:ea typeface="Open Sans"/>
              <a:cs typeface="Open Sans"/>
              <a:sym typeface="Open Sans"/>
            </a:endParaRPr>
          </a:p>
        </p:txBody>
      </p:sp>
    </p:spTree>
  </p:cSld>
  <p:clrMapOvr>
    <a:masterClrMapping/>
  </p:clrMapOvr>
</p:sld>
</file>

<file path=ppt/theme/theme1.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009668"/>
      </a:accent2>
      <a:accent3>
        <a:srgbClr val="4DB6AC"/>
      </a:accent3>
      <a:accent4>
        <a:srgbClr val="FF9800"/>
      </a:accent4>
      <a:accent5>
        <a:srgbClr val="CE93D8"/>
      </a:accent5>
      <a:accent6>
        <a:srgbClr val="EEFF41"/>
      </a:accent6>
      <a:hlink>
        <a:srgbClr val="CE93D8"/>
      </a:hlink>
      <a:folHlink>
        <a:srgbClr val="CE93D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764</TotalTime>
  <Words>2202</Words>
  <Application>Microsoft Office PowerPoint</Application>
  <PresentationFormat>Předvádění na obrazovce (16:9)</PresentationFormat>
  <Paragraphs>208</Paragraphs>
  <Slides>18</Slides>
  <Notes>16</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18</vt:i4>
      </vt:variant>
    </vt:vector>
  </HeadingPairs>
  <TitlesOfParts>
    <vt:vector size="23" baseType="lpstr">
      <vt:lpstr>PT Sans Narrow</vt:lpstr>
      <vt:lpstr>Calibri</vt:lpstr>
      <vt:lpstr>Open Sans</vt:lpstr>
      <vt:lpstr>Arial</vt:lpstr>
      <vt:lpstr>Tropic</vt:lpstr>
      <vt:lpstr>Česko s dobrovolnictvím počítá</vt:lpstr>
      <vt:lpstr>Představení projektu Česko s dobrovolnictvím počítá</vt:lpstr>
      <vt:lpstr>Z čeho jsme vycházeli</vt:lpstr>
      <vt:lpstr>Co je a není ekonomická hodnota dobrovolnictví?</vt:lpstr>
      <vt:lpstr>Ekonomická hodnota dobrovolnictví je:</vt:lpstr>
      <vt:lpstr>Prezentace aplikace PowerPoint</vt:lpstr>
      <vt:lpstr>Prezentace aplikace PowerPoint</vt:lpstr>
      <vt:lpstr>Registrace organizace v aplikaci Dobrometr</vt:lpstr>
      <vt:lpstr>Typy uživatelských účtů v aplikaci Dobrometr</vt:lpstr>
      <vt:lpstr>Registrace dobrovolnického programu v aplikaci Dobrometr</vt:lpstr>
      <vt:lpstr>Volba hlavní oblasti dobrovolnického programu</vt:lpstr>
      <vt:lpstr>Volba primární dobrovolnické činnosti</vt:lpstr>
      <vt:lpstr>Využití aplikace</vt:lpstr>
      <vt:lpstr>Výhody aplikace</vt:lpstr>
      <vt:lpstr>Co bude s daty dál</vt:lpstr>
      <vt:lpstr>Co nás čeká</vt:lpstr>
      <vt:lpstr>Konference v Jihlavě, 16. 4. 2020</vt:lpstr>
      <vt:lpstr>Děkuji za pozornost!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Česko s dobrovolnictvím počítá</dc:title>
  <cp:lastModifiedBy>Renata Steinbauerová</cp:lastModifiedBy>
  <cp:revision>68</cp:revision>
  <dcterms:modified xsi:type="dcterms:W3CDTF">2019-09-24T09:08:47Z</dcterms:modified>
</cp:coreProperties>
</file>